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57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Study and learning vocabulary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Aims: to learn some useful vocabulary used to talk about studying and learning</a:t>
            </a:r>
            <a:endParaRPr lang="sr-Latn-C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Education – Key words</a:t>
            </a:r>
            <a:endParaRPr lang="sr-Latn-CS" dirty="0"/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mtClean="0"/>
              <a:t>Here are some words that are used to describe the different types of education in Britain.</a:t>
            </a:r>
            <a:endParaRPr lang="sr-Latn-CS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819400"/>
          <a:ext cx="84582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133600"/>
                <a:gridCol w="3352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Play-school/</a:t>
                      </a:r>
                    </a:p>
                    <a:p>
                      <a:r>
                        <a:rPr lang="en-US" b="1" dirty="0" smtClean="0"/>
                        <a:t> nursery school</a:t>
                      </a:r>
                      <a:endParaRPr lang="sr-Latn-C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Preschool </a:t>
                      </a:r>
                    </a:p>
                    <a:p>
                      <a:r>
                        <a:rPr lang="en-US" b="0" dirty="0" smtClean="0"/>
                        <a:t>(2-5 years old)</a:t>
                      </a:r>
                      <a:endParaRPr lang="sr-Latn-C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Mostly play with some early learning</a:t>
                      </a:r>
                      <a:endParaRPr lang="sr-Latn-C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Infant</a:t>
                      </a:r>
                      <a:r>
                        <a:rPr lang="en-US" b="1" baseline="0" dirty="0" smtClean="0"/>
                        <a:t> school / junior school</a:t>
                      </a:r>
                      <a:endParaRPr lang="sr-Latn-C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</a:t>
                      </a:r>
                    </a:p>
                    <a:p>
                      <a:r>
                        <a:rPr lang="en-US" dirty="0" smtClean="0"/>
                        <a:t>(5/6-12/13)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Basic reading,</a:t>
                      </a:r>
                      <a:r>
                        <a:rPr lang="en-US" baseline="0" dirty="0" smtClean="0"/>
                        <a:t> writing, arithmetic, art , etc.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Comprehensive</a:t>
                      </a:r>
                      <a:r>
                        <a:rPr lang="en-US" b="1" baseline="0" dirty="0" smtClean="0"/>
                        <a:t> school / grammar school</a:t>
                      </a:r>
                      <a:endParaRPr lang="sr-Latn-C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Secondary </a:t>
                      </a:r>
                    </a:p>
                    <a:p>
                      <a:r>
                        <a:rPr lang="en-US" dirty="0" smtClean="0"/>
                        <a:t>(12/13-16/18)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Wide range</a:t>
                      </a:r>
                      <a:r>
                        <a:rPr lang="en-US" baseline="0" dirty="0" smtClean="0"/>
                        <a:t> of subjects in arts and sciences and technical areas </a:t>
                      </a:r>
                      <a:endParaRPr lang="sr-Latn-C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College or polytechnic</a:t>
                      </a:r>
                      <a:r>
                        <a:rPr lang="en-US" b="1" baseline="0" dirty="0" smtClean="0"/>
                        <a:t> or university </a:t>
                      </a:r>
                      <a:endParaRPr lang="sr-Latn-C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Further / higher</a:t>
                      </a:r>
                    </a:p>
                    <a:p>
                      <a:r>
                        <a:rPr lang="en-US" dirty="0" smtClean="0"/>
                        <a:t>(18+)</a:t>
                      </a:r>
                      <a:endParaRPr lang="sr-Latn-C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Degrees / diplomas in </a:t>
                      </a:r>
                      <a:r>
                        <a:rPr lang="en-GB" noProof="0" dirty="0" smtClean="0"/>
                        <a:t>specialised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/>
                        <a:t>academic</a:t>
                      </a:r>
                      <a:r>
                        <a:rPr lang="en-US" baseline="0" dirty="0" smtClean="0"/>
                        <a:t> areas</a:t>
                      </a:r>
                      <a:endParaRPr lang="sr-Latn-C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Exams and qualifications</a:t>
            </a:r>
            <a:endParaRPr lang="sr-Latn-CS" dirty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dirty="0" smtClean="0"/>
              <a:t>You </a:t>
            </a:r>
            <a:r>
              <a:rPr lang="en-US" b="1" dirty="0" smtClean="0"/>
              <a:t>take / do an exam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You </a:t>
            </a:r>
            <a:r>
              <a:rPr lang="en-US" b="1" dirty="0" smtClean="0"/>
              <a:t>pass / do well in an exam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You </a:t>
            </a:r>
            <a:r>
              <a:rPr lang="en-US" b="1" dirty="0" smtClean="0"/>
              <a:t>fail / do badly in an exam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Before an exam it’s a good idea to </a:t>
            </a:r>
            <a:r>
              <a:rPr lang="en-US" b="1" dirty="0" smtClean="0"/>
              <a:t>revise</a:t>
            </a:r>
            <a:r>
              <a:rPr lang="en-US" dirty="0" smtClean="0"/>
              <a:t> for it.</a:t>
            </a:r>
          </a:p>
          <a:p>
            <a:pPr eaLnBrk="1" hangingPunct="1"/>
            <a:r>
              <a:rPr lang="en-US" dirty="0" smtClean="0"/>
              <a:t>You can </a:t>
            </a:r>
            <a:r>
              <a:rPr lang="en-US" b="1" dirty="0" smtClean="0"/>
              <a:t>skip / miss </a:t>
            </a:r>
            <a:r>
              <a:rPr lang="en-US" dirty="0" smtClean="0"/>
              <a:t>the classes / lectures or you can </a:t>
            </a:r>
            <a:r>
              <a:rPr lang="en-US" b="1" dirty="0" smtClean="0"/>
              <a:t>attend</a:t>
            </a:r>
            <a:r>
              <a:rPr lang="en-US" dirty="0" smtClean="0"/>
              <a:t> (</a:t>
            </a:r>
            <a:r>
              <a:rPr lang="en-US" dirty="0" err="1" smtClean="0"/>
              <a:t>pohadjati</a:t>
            </a:r>
            <a:r>
              <a:rPr lang="en-US" dirty="0" smtClean="0"/>
              <a:t>) them.</a:t>
            </a:r>
          </a:p>
          <a:p>
            <a:pPr eaLnBrk="1" hangingPunct="1"/>
            <a:r>
              <a:rPr lang="en-US" dirty="0" smtClean="0"/>
              <a:t>Some schools give pupils tests every week or month to see if they are </a:t>
            </a:r>
            <a:r>
              <a:rPr lang="en-US" b="1" dirty="0" smtClean="0"/>
              <a:t>making progress</a:t>
            </a:r>
            <a:r>
              <a:rPr lang="en-US" dirty="0" smtClean="0"/>
              <a:t>. </a:t>
            </a:r>
          </a:p>
          <a:p>
            <a:pPr eaLnBrk="1" hangingPunct="1"/>
            <a:r>
              <a:rPr lang="en-US" dirty="0" smtClean="0"/>
              <a:t>The </a:t>
            </a:r>
            <a:r>
              <a:rPr lang="en-US" b="1" dirty="0" smtClean="0"/>
              <a:t>school-leaving exams </a:t>
            </a:r>
            <a:r>
              <a:rPr lang="en-US" dirty="0" smtClean="0"/>
              <a:t>are held in June.</a:t>
            </a:r>
          </a:p>
          <a:p>
            <a:pPr eaLnBrk="1" hangingPunct="1"/>
            <a:r>
              <a:rPr lang="en-US" dirty="0" smtClean="0"/>
              <a:t>If you pass university exams you </a:t>
            </a:r>
            <a:r>
              <a:rPr lang="en-US" b="1" dirty="0" smtClean="0"/>
              <a:t>graduate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smtClean="0"/>
              <a:t>you are a </a:t>
            </a:r>
            <a:r>
              <a:rPr lang="en-US" b="1" dirty="0" smtClean="0"/>
              <a:t>graduate.</a:t>
            </a:r>
            <a:endParaRPr lang="sr-Latn-C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Asking somebody about their educational system</a:t>
            </a:r>
            <a:endParaRPr lang="sr-Latn-CS" dirty="0"/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mtClean="0"/>
              <a:t>What age do children start school at?</a:t>
            </a:r>
          </a:p>
          <a:p>
            <a:pPr eaLnBrk="1" hangingPunct="1"/>
            <a:r>
              <a:rPr lang="en-US" smtClean="0"/>
              <a:t>What’s the </a:t>
            </a:r>
            <a:r>
              <a:rPr lang="en-US" b="1" smtClean="0"/>
              <a:t>school-leaving</a:t>
            </a:r>
            <a:r>
              <a:rPr lang="en-US" smtClean="0"/>
              <a:t> age?</a:t>
            </a:r>
          </a:p>
          <a:p>
            <a:pPr eaLnBrk="1" hangingPunct="1"/>
            <a:r>
              <a:rPr lang="en-US" smtClean="0"/>
              <a:t>Are there evening classes for adults?</a:t>
            </a:r>
          </a:p>
          <a:p>
            <a:pPr eaLnBrk="1" hangingPunct="1"/>
            <a:r>
              <a:rPr lang="en-US" smtClean="0"/>
              <a:t>Do you have </a:t>
            </a:r>
            <a:r>
              <a:rPr lang="en-US" b="1" smtClean="0"/>
              <a:t>state</a:t>
            </a:r>
            <a:r>
              <a:rPr lang="en-US" smtClean="0"/>
              <a:t> and </a:t>
            </a:r>
            <a:r>
              <a:rPr lang="en-US" b="1" smtClean="0"/>
              <a:t>private</a:t>
            </a:r>
            <a:r>
              <a:rPr lang="en-US" smtClean="0"/>
              <a:t> universities?</a:t>
            </a:r>
          </a:p>
          <a:p>
            <a:pPr eaLnBrk="1" hangingPunct="1"/>
            <a:r>
              <a:rPr lang="en-US" smtClean="0"/>
              <a:t>Do students get </a:t>
            </a:r>
            <a:r>
              <a:rPr lang="en-US" b="1" smtClean="0"/>
              <a:t>grants</a:t>
            </a:r>
            <a:r>
              <a:rPr lang="en-US" smtClean="0"/>
              <a:t> for further education?</a:t>
            </a:r>
          </a:p>
          <a:p>
            <a:pPr eaLnBrk="1" hangingPunct="1">
              <a:buFont typeface="Wingdings" pitchFamily="2" charset="2"/>
              <a:buNone/>
            </a:pPr>
            <a:endParaRPr lang="sr-Latn-C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sr-Latn-CS"/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b="1" smtClean="0"/>
              <a:t>            </a:t>
            </a:r>
            <a:r>
              <a:rPr lang="en-US" smtClean="0"/>
              <a:t>Be careful!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Physics, mathematics, economics are singular nouns, so you say: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Physics </a:t>
            </a:r>
            <a:r>
              <a:rPr lang="en-US" b="1" smtClean="0"/>
              <a:t>is</a:t>
            </a:r>
            <a:r>
              <a:rPr lang="en-US" smtClean="0"/>
              <a:t> the hardest subject for me.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You say English teacher, history teacher, </a:t>
            </a:r>
            <a:r>
              <a:rPr lang="en-US" b="1" smtClean="0"/>
              <a:t>geography teacher</a:t>
            </a:r>
            <a:r>
              <a:rPr lang="en-US" smtClean="0"/>
              <a:t>….</a:t>
            </a:r>
            <a:endParaRPr lang="sr-Latn-CS" smtClean="0"/>
          </a:p>
        </p:txBody>
      </p:sp>
      <p:sp>
        <p:nvSpPr>
          <p:cNvPr id="4" name="Lightning Bolt 3"/>
          <p:cNvSpPr/>
          <p:nvPr/>
        </p:nvSpPr>
        <p:spPr>
          <a:xfrm>
            <a:off x="838200" y="1752600"/>
            <a:ext cx="720725" cy="72072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Correct the </a:t>
            </a:r>
            <a:r>
              <a:rPr lang="en-US" dirty="0" err="1" smtClean="0"/>
              <a:t>mis</a:t>
            </a:r>
            <a:r>
              <a:rPr lang="en-US" dirty="0" smtClean="0"/>
              <a:t>-collocations in these sentences.</a:t>
            </a:r>
            <a:endParaRPr lang="sr-Latn-CS" dirty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dirty="0" smtClean="0"/>
              <a:t>I can’t come out. I’m studying. I’m passing an exam tomorrow.</a:t>
            </a:r>
          </a:p>
          <a:p>
            <a:pPr eaLnBrk="1" hangingPunct="1"/>
            <a:r>
              <a:rPr lang="en-US" dirty="0" smtClean="0"/>
              <a:t>Congratulations! I hear you’ve succeeded your exam.</a:t>
            </a:r>
          </a:p>
          <a:p>
            <a:pPr eaLnBrk="1" hangingPunct="1"/>
            <a:r>
              <a:rPr lang="en-US" dirty="0" smtClean="0"/>
              <a:t>She’s a professor in a primary school. </a:t>
            </a:r>
          </a:p>
          <a:p>
            <a:pPr eaLnBrk="1" hangingPunct="1"/>
            <a:r>
              <a:rPr lang="en-US" dirty="0" smtClean="0"/>
              <a:t>He gave an interesting 45-minute conference on Goethe.</a:t>
            </a:r>
          </a:p>
          <a:p>
            <a:pPr eaLnBrk="1" hangingPunct="1">
              <a:buFont typeface="Wingdings" pitchFamily="2" charset="2"/>
              <a:buNone/>
            </a:pPr>
            <a:endParaRPr lang="sr-Latn-C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Correct the </a:t>
            </a:r>
            <a:r>
              <a:rPr lang="en-US" dirty="0" err="1" smtClean="0"/>
              <a:t>mis</a:t>
            </a:r>
            <a:r>
              <a:rPr lang="en-US" dirty="0" smtClean="0"/>
              <a:t>-collocations in these sentences. - answers</a:t>
            </a:r>
            <a:endParaRPr lang="sr-Latn-CS" dirty="0"/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smtClean="0"/>
              <a:t>I can’t come out. I’m studying. I’m taking an exam tomorrow.</a:t>
            </a:r>
          </a:p>
          <a:p>
            <a:pPr eaLnBrk="1" hangingPunct="1"/>
            <a:r>
              <a:rPr lang="en-US" smtClean="0"/>
              <a:t>Congratulations! I hear you’ve passed your exam.</a:t>
            </a:r>
          </a:p>
          <a:p>
            <a:pPr eaLnBrk="1" hangingPunct="1"/>
            <a:r>
              <a:rPr lang="en-US" smtClean="0"/>
              <a:t>She’s a teacher in a primary school. </a:t>
            </a:r>
          </a:p>
          <a:p>
            <a:pPr eaLnBrk="1" hangingPunct="1"/>
            <a:r>
              <a:rPr lang="en-US" smtClean="0"/>
              <a:t>He gave an interesting 45-minute lecture on Goethe.</a:t>
            </a:r>
          </a:p>
          <a:p>
            <a:pPr eaLnBrk="1" hangingPunct="1">
              <a:buFont typeface="Wingdings" pitchFamily="2" charset="2"/>
              <a:buNone/>
            </a:pPr>
            <a:endParaRPr lang="sr-Latn-C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r>
              <a:rPr lang="en-US" dirty="0" smtClean="0"/>
              <a:t>Handout 29: Study and learning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839200" cy="51785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29.2 Complete these questions.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homework do we have to </a:t>
            </a:r>
            <a:r>
              <a:rPr lang="en-US" b="1" u="sng" dirty="0" smtClean="0"/>
              <a:t>do</a:t>
            </a:r>
            <a:r>
              <a:rPr lang="en-US" dirty="0" smtClean="0"/>
              <a:t> tonight?</a:t>
            </a:r>
          </a:p>
          <a:p>
            <a:pPr marL="457200" indent="-457200">
              <a:buAutoNum type="arabicPeriod"/>
            </a:pPr>
            <a:r>
              <a:rPr lang="en-US" dirty="0" smtClean="0"/>
              <a:t>In which month do students usually </a:t>
            </a:r>
            <a:r>
              <a:rPr lang="en-US" b="1" u="sng" dirty="0" smtClean="0"/>
              <a:t>take/sit </a:t>
            </a:r>
            <a:r>
              <a:rPr lang="en-US" dirty="0" smtClean="0"/>
              <a:t>their final exams in your country?</a:t>
            </a:r>
          </a:p>
          <a:p>
            <a:pPr marL="457200" indent="-457200">
              <a:buAutoNum type="arabicPeriod"/>
            </a:pPr>
            <a:r>
              <a:rPr lang="en-US" dirty="0" smtClean="0"/>
              <a:t>Who do we have to </a:t>
            </a:r>
            <a:r>
              <a:rPr lang="en-US" b="1" u="sng" dirty="0" smtClean="0"/>
              <a:t>hand</a:t>
            </a:r>
            <a:r>
              <a:rPr lang="en-US" dirty="0" smtClean="0"/>
              <a:t> our essays in to?</a:t>
            </a:r>
          </a:p>
          <a:p>
            <a:pPr marL="457200" indent="-457200">
              <a:buAutoNum type="arabicPeriod"/>
            </a:pPr>
            <a:r>
              <a:rPr lang="en-US" dirty="0" smtClean="0"/>
              <a:t>Who is </a:t>
            </a:r>
            <a:r>
              <a:rPr lang="en-US" b="1" u="sng" dirty="0" smtClean="0"/>
              <a:t>giving</a:t>
            </a:r>
            <a:r>
              <a:rPr lang="en-US" dirty="0" smtClean="0"/>
              <a:t> today’s lecture on Shakespeare?</a:t>
            </a:r>
          </a:p>
          <a:p>
            <a:pPr marL="457200" indent="-457200">
              <a:buAutoNum type="arabicPeriod"/>
            </a:pPr>
            <a:r>
              <a:rPr lang="en-US" dirty="0" smtClean="0"/>
              <a:t>What do we need to do if we want to </a:t>
            </a:r>
            <a:r>
              <a:rPr lang="en-US" b="1" u="sng" dirty="0" smtClean="0"/>
              <a:t>withdraw</a:t>
            </a:r>
            <a:r>
              <a:rPr lang="en-US" dirty="0" smtClean="0"/>
              <a:t> from the course?</a:t>
            </a:r>
          </a:p>
          <a:p>
            <a:pPr marL="457200" indent="-457200">
              <a:buAutoNum type="arabicPeriod"/>
            </a:pPr>
            <a:r>
              <a:rPr lang="en-US" dirty="0" smtClean="0"/>
              <a:t>In which room is the translation class going to be </a:t>
            </a:r>
            <a:r>
              <a:rPr lang="en-US" b="1" u="sng" dirty="0" smtClean="0"/>
              <a:t>held</a:t>
            </a:r>
            <a:r>
              <a:rPr lang="en-US" dirty="0" smtClean="0"/>
              <a:t>?</a:t>
            </a:r>
          </a:p>
          <a:p>
            <a:pPr marL="457200" indent="-457200">
              <a:buAutoNum type="arabicPeriod"/>
            </a:pPr>
            <a:r>
              <a:rPr lang="en-US" dirty="0" smtClean="0"/>
              <a:t>Have you done the first </a:t>
            </a:r>
            <a:r>
              <a:rPr lang="en-US" b="1" u="sng" dirty="0" smtClean="0"/>
              <a:t>draft</a:t>
            </a:r>
            <a:r>
              <a:rPr lang="en-US" dirty="0" smtClean="0"/>
              <a:t> of your essay yet?</a:t>
            </a:r>
          </a:p>
          <a:p>
            <a:pPr marL="457200" indent="-457200">
              <a:buAutoNum type="arabicPeriod"/>
            </a:pPr>
            <a:r>
              <a:rPr lang="en-US" dirty="0" smtClean="0"/>
              <a:t>Do you prefer exams or continuous </a:t>
            </a:r>
            <a:r>
              <a:rPr lang="en-US" b="1" u="sng" dirty="0" smtClean="0"/>
              <a:t>assessment</a:t>
            </a:r>
            <a:r>
              <a:rPr lang="en-US" dirty="0" smtClean="0"/>
              <a:t>?</a:t>
            </a:r>
          </a:p>
          <a:p>
            <a:pPr marL="457200" indent="-457200">
              <a:buAutoNum type="arabicPeriod"/>
            </a:pPr>
            <a:r>
              <a:rPr lang="en-US" dirty="0" smtClean="0"/>
              <a:t>Do you always </a:t>
            </a:r>
            <a:r>
              <a:rPr lang="en-US" b="1" u="sng" dirty="0" smtClean="0"/>
              <a:t>go</a:t>
            </a:r>
            <a:r>
              <a:rPr lang="en-US" dirty="0" smtClean="0"/>
              <a:t> to all your lectures?</a:t>
            </a:r>
          </a:p>
          <a:p>
            <a:pPr marL="457200" indent="-457200">
              <a:buAutoNum type="arabicPeriod"/>
            </a:pPr>
            <a:r>
              <a:rPr lang="en-US" dirty="0" smtClean="0"/>
              <a:t>Does the college </a:t>
            </a:r>
            <a:r>
              <a:rPr lang="en-US" b="1" u="sng" dirty="0" smtClean="0"/>
              <a:t>provide/give/offer</a:t>
            </a:r>
            <a:r>
              <a:rPr lang="en-US" dirty="0" smtClean="0"/>
              <a:t> training in computer skills?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29.3 Choose the correct collocation.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passed </a:t>
            </a:r>
          </a:p>
          <a:p>
            <a:pPr marL="457200" indent="-457200">
              <a:buAutoNum type="arabicPeriod"/>
            </a:pPr>
            <a:r>
              <a:rPr lang="en-US" dirty="0" smtClean="0"/>
              <a:t>give </a:t>
            </a:r>
          </a:p>
          <a:p>
            <a:pPr marL="457200" indent="-457200">
              <a:buAutoNum type="arabicPeriod"/>
            </a:pPr>
            <a:r>
              <a:rPr lang="en-GB" dirty="0" smtClean="0"/>
              <a:t>recognises </a:t>
            </a:r>
          </a:p>
          <a:p>
            <a:pPr marL="457200" indent="-457200">
              <a:buAutoNum type="arabicPeriod"/>
            </a:pPr>
            <a:r>
              <a:rPr lang="en-GB" dirty="0" smtClean="0"/>
              <a:t>attend </a:t>
            </a:r>
          </a:p>
          <a:p>
            <a:pPr marL="457200" indent="-457200">
              <a:buAutoNum type="arabicPeriod"/>
            </a:pPr>
            <a:r>
              <a:rPr lang="en-GB" dirty="0" smtClean="0"/>
              <a:t>complete </a:t>
            </a:r>
          </a:p>
          <a:p>
            <a:pPr marL="457200" indent="-457200">
              <a:buAutoNum type="arabicPeriod"/>
            </a:pPr>
            <a:r>
              <a:rPr lang="en-GB" dirty="0" smtClean="0"/>
              <a:t>send </a:t>
            </a:r>
          </a:p>
          <a:p>
            <a:pPr marL="457200" indent="-457200">
              <a:buAutoNum type="arabicPeriod"/>
            </a:pPr>
            <a:r>
              <a:rPr lang="en-GB" dirty="0" smtClean="0"/>
              <a:t>leave </a:t>
            </a:r>
          </a:p>
          <a:p>
            <a:pPr marL="457200" indent="-457200">
              <a:buAutoNum type="arabicPeriod"/>
            </a:pPr>
            <a:r>
              <a:rPr lang="en-GB" dirty="0" smtClean="0"/>
              <a:t>keep  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</TotalTime>
  <Words>515</Words>
  <Application>Microsoft Office PowerPoint</Application>
  <PresentationFormat>On-screen Show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Study and learning vocabulary</vt:lpstr>
      <vt:lpstr>Education – Key words</vt:lpstr>
      <vt:lpstr>Exams and qualifications</vt:lpstr>
      <vt:lpstr>Asking somebody about their educational system</vt:lpstr>
      <vt:lpstr>Slide 5</vt:lpstr>
      <vt:lpstr>Correct the mis-collocations in these sentences.</vt:lpstr>
      <vt:lpstr>Correct the mis-collocations in these sentences. - answers</vt:lpstr>
      <vt:lpstr>Handout 29: Study and learning</vt:lpstr>
      <vt:lpstr>29.3 Choose the correct collocation.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and learning vocabulary</dc:title>
  <dc:creator/>
  <cp:lastModifiedBy>Korisnik</cp:lastModifiedBy>
  <cp:revision>5</cp:revision>
  <dcterms:created xsi:type="dcterms:W3CDTF">2006-08-16T00:00:00Z</dcterms:created>
  <dcterms:modified xsi:type="dcterms:W3CDTF">2011-05-04T13:55:26Z</dcterms:modified>
</cp:coreProperties>
</file>