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353" r:id="rId2"/>
    <p:sldId id="354" r:id="rId3"/>
    <p:sldId id="375" r:id="rId4"/>
    <p:sldId id="390" r:id="rId5"/>
    <p:sldId id="391" r:id="rId6"/>
    <p:sldId id="392" r:id="rId7"/>
    <p:sldId id="393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87" r:id="rId20"/>
    <p:sldId id="388" r:id="rId21"/>
    <p:sldId id="389" r:id="rId22"/>
    <p:sldId id="259" r:id="rId23"/>
    <p:sldId id="261" r:id="rId24"/>
    <p:sldId id="263" r:id="rId25"/>
    <p:sldId id="265" r:id="rId26"/>
    <p:sldId id="355" r:id="rId27"/>
    <p:sldId id="267" r:id="rId28"/>
    <p:sldId id="394" r:id="rId29"/>
    <p:sldId id="396" r:id="rId30"/>
    <p:sldId id="397" r:id="rId31"/>
    <p:sldId id="398" r:id="rId32"/>
    <p:sldId id="399" r:id="rId33"/>
    <p:sldId id="400" r:id="rId34"/>
    <p:sldId id="401" r:id="rId35"/>
    <p:sldId id="402" r:id="rId36"/>
    <p:sldId id="403" r:id="rId37"/>
    <p:sldId id="404" r:id="rId38"/>
    <p:sldId id="276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369" r:id="rId48"/>
    <p:sldId id="370" r:id="rId49"/>
    <p:sldId id="371" r:id="rId50"/>
    <p:sldId id="372" r:id="rId51"/>
    <p:sldId id="373" r:id="rId52"/>
    <p:sldId id="359" r:id="rId53"/>
    <p:sldId id="278" r:id="rId54"/>
    <p:sldId id="281" r:id="rId55"/>
    <p:sldId id="283" r:id="rId56"/>
    <p:sldId id="284" r:id="rId57"/>
    <p:sldId id="374" r:id="rId58"/>
    <p:sldId id="286" r:id="rId59"/>
    <p:sldId id="288" r:id="rId60"/>
    <p:sldId id="290" r:id="rId61"/>
    <p:sldId id="292" r:id="rId62"/>
    <p:sldId id="294" r:id="rId63"/>
    <p:sldId id="297" r:id="rId64"/>
    <p:sldId id="299" r:id="rId65"/>
    <p:sldId id="301" r:id="rId66"/>
    <p:sldId id="303" r:id="rId67"/>
    <p:sldId id="305" r:id="rId68"/>
    <p:sldId id="307" r:id="rId69"/>
    <p:sldId id="309" r:id="rId70"/>
    <p:sldId id="311" r:id="rId71"/>
    <p:sldId id="313" r:id="rId72"/>
    <p:sldId id="316" r:id="rId73"/>
    <p:sldId id="295" r:id="rId74"/>
    <p:sldId id="317" r:id="rId75"/>
    <p:sldId id="318" r:id="rId76"/>
    <p:sldId id="319" r:id="rId77"/>
    <p:sldId id="320" r:id="rId78"/>
    <p:sldId id="321" r:id="rId79"/>
    <p:sldId id="322" r:id="rId80"/>
    <p:sldId id="323" r:id="rId81"/>
    <p:sldId id="324" r:id="rId82"/>
    <p:sldId id="325" r:id="rId83"/>
    <p:sldId id="326" r:id="rId84"/>
    <p:sldId id="327" r:id="rId8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9" autoAdjust="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1106597-FFAD-443D-BADE-01D7749A04C0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5CB4B49-01F1-4E46-9E72-60CEAD644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75D5EB-65E7-47DE-8F15-0D68DF13D909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9B90E-96A2-40F9-86FA-0B370B4AE85D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AA792-DA41-4D93-A7BE-80E847C93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666F4-8313-48EB-AA9B-AA2F847ECA08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B66AC-469B-4271-8867-0B631927A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6059F-7D0D-4234-B8F6-CA9A9E2B1B77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4907F-8F4F-402F-8715-2DA037547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4E64-7AA9-4ACA-BCF9-3F902CAE1CE2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8F81-BC97-4953-A486-D6FA68CDA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BF55E-02DE-4CE5-AEBA-E76F0A74F74B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04887-026E-4490-907A-64A081889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5A790-4E65-455A-A89E-52C3EB27D127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D3C9C-9BFC-4BBA-AEF8-45046DFAA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16F4-E52C-437E-96B5-8A43312827B1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31BAB-8815-4B1C-8993-12601B1A0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C885C-CCDE-472A-A349-EC03B9A0E6B6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B1E46-93C0-40CD-8B4D-C316F44A8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CF9E3-81D3-460E-A3B4-06AAABBA49F7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DD71F-490B-4978-B3A5-2CC5D187B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513B7-40CA-48F9-A1BD-97DF33016D82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5B898-D282-4F0D-B96F-440443B5C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D7B0C-7CCF-461A-A3D4-2AF33BA5E894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0884C-7416-42DB-8D2C-D0BC95ED9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717AD-9088-46F9-904F-4F1C586758E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018D-2F80-4217-A9F2-F413263398E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29ABB3-60CF-43A9-88B8-63A4BF491BB2}" type="datetimeFigureOut">
              <a:rPr lang="en-US"/>
              <a:pPr>
                <a:defRPr/>
              </a:pPr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69C5EF-ECB3-4B0C-BC82-1F973F43A9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tiff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Microsoft_Office_Word_97_-_2003_Document8.doc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4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Microsoft_Office_Word_97_-_2003_Document15.doc"/><Relationship Id="rId4" Type="http://schemas.openxmlformats.org/officeDocument/2006/relationships/oleObject" Target="../embeddings/oleObject2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Microsoft_Office_Excel_97-2003_Worksheet26.xls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629753" y="2565400"/>
            <a:ext cx="81369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r-Cyrl-RS" sz="4000" b="1" dirty="0">
                <a:solidFill>
                  <a:schemeClr val="tx2">
                    <a:lumMod val="50000"/>
                  </a:schemeClr>
                </a:solidFill>
              </a:rPr>
              <a:t>Статистичка обрада резултата </a:t>
            </a:r>
            <a:endParaRPr lang="en-US" sz="4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sr-Cyrl-RS" sz="4000" b="1" dirty="0" smtClean="0">
                <a:solidFill>
                  <a:schemeClr val="tx2">
                    <a:lumMod val="50000"/>
                  </a:schemeClr>
                </a:solidFill>
              </a:rPr>
              <a:t>у </a:t>
            </a:r>
            <a:r>
              <a:rPr lang="sr-Cyrl-RS" sz="4000" b="1" dirty="0">
                <a:solidFill>
                  <a:schemeClr val="tx2">
                    <a:lumMod val="50000"/>
                  </a:schemeClr>
                </a:solidFill>
              </a:rPr>
              <a:t>аналитичкој </a:t>
            </a:r>
            <a:r>
              <a:rPr lang="sr-Cyrl-RS" sz="4000" b="1" dirty="0" smtClean="0">
                <a:solidFill>
                  <a:schemeClr val="tx2">
                    <a:lumMod val="50000"/>
                  </a:schemeClr>
                </a:solidFill>
              </a:rPr>
              <a:t>хемији</a:t>
            </a:r>
            <a:endParaRPr lang="sr-Latn-CS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3471863" y="5678488"/>
            <a:ext cx="28557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Школска </a:t>
            </a:r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201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/1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sr-Cyrl-RS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година</a:t>
            </a:r>
            <a:endParaRPr lang="sr-Latn-C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504031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Универзитет у Београду – Хемијски факултет</a:t>
            </a:r>
            <a:endParaRPr lang="sr-Latn-RS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Катедра за аналитичку хемију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47800" y="1371600"/>
          <a:ext cx="5588000" cy="3976688"/>
        </p:xfrm>
        <a:graphic>
          <a:graphicData uri="http://schemas.openxmlformats.org/presentationml/2006/ole">
            <p:oleObj spid="_x0000_s1026" name="Document" r:id="rId3" imgW="5728618" imgH="408998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6048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4" descr="srpsko_hemijsko_drustv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grb-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071688" y="571500"/>
            <a:ext cx="575349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ХЕМИЈА – НАШ ЖИВОТ, НАША БУДУЋНОСТ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1371600" y="1371600"/>
            <a:ext cx="6696075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rgbClr val="003366"/>
                </a:solidFill>
              </a:rPr>
              <a:t> </a:t>
            </a:r>
            <a:r>
              <a:rPr lang="sr-Cyrl-CS" sz="2800" dirty="0">
                <a:solidFill>
                  <a:schemeClr val="tx2">
                    <a:lumMod val="75000"/>
                  </a:schemeClr>
                </a:solidFill>
              </a:rPr>
              <a:t>Развој аналитичке хемије почетком XX века био је условљен развојем физичке хемије, органске хемије и других сродних области</a:t>
            </a:r>
          </a:p>
          <a:p>
            <a:pPr>
              <a:lnSpc>
                <a:spcPct val="11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75000"/>
                  </a:schemeClr>
                </a:solidFill>
              </a:rPr>
              <a:t> Касније се АХ развија као моћна и независна дисциплина</a:t>
            </a:r>
            <a:endParaRPr lang="sr-Latn-C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5105400"/>
            <a:ext cx="5138738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АХ = интердисциплинарна наука</a:t>
            </a:r>
          </a:p>
          <a:p>
            <a:pPr>
              <a:defRPr/>
            </a:pPr>
            <a:endParaRPr lang="sr-Cyrl-R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CS" sz="24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sr-Cyrl-RS" sz="2400" dirty="0">
                <a:latin typeface="Times New Roman" pitchFamily="18" charset="0"/>
                <a:cs typeface="Times New Roman" pitchFamily="18" charset="0"/>
              </a:rPr>
              <a:t>начајна улога хемичара-аналитичара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AH_VAg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2000250"/>
            <a:ext cx="18319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2928938" y="2000250"/>
            <a:ext cx="5472112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2060"/>
                </a:solidFill>
              </a:rPr>
              <a:t> Атомска грађа материје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2060"/>
                </a:solidFill>
              </a:rPr>
              <a:t> Откриће елемената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2060"/>
                </a:solidFill>
              </a:rPr>
              <a:t> Развој масене спектрометрије</a:t>
            </a:r>
          </a:p>
          <a:p>
            <a:pPr>
              <a:lnSpc>
                <a:spcPct val="115000"/>
              </a:lnSpc>
              <a:defRPr/>
            </a:pPr>
            <a:r>
              <a:rPr lang="sr-Cyrl-CS" sz="2800" dirty="0">
                <a:solidFill>
                  <a:srgbClr val="002060"/>
                </a:solidFill>
              </a:rPr>
              <a:t>   </a:t>
            </a:r>
            <a:r>
              <a:rPr lang="sr-Cyrl-CS" sz="2800" dirty="0">
                <a:solidFill>
                  <a:srgbClr val="002060"/>
                </a:solidFill>
                <a:sym typeface="Wingdings 3" pitchFamily="18" charset="2"/>
              </a:rPr>
              <a:t> </a:t>
            </a:r>
            <a:r>
              <a:rPr lang="en-US" sz="2800" dirty="0">
                <a:solidFill>
                  <a:srgbClr val="002060"/>
                </a:solidFill>
                <a:sym typeface="Wingdings 3" pitchFamily="18" charset="2"/>
              </a:rPr>
              <a:t>  </a:t>
            </a:r>
            <a:r>
              <a:rPr lang="sr-Cyrl-CS" sz="2800" dirty="0">
                <a:solidFill>
                  <a:srgbClr val="002060"/>
                </a:solidFill>
                <a:sym typeface="Wingdings 3" pitchFamily="18" charset="2"/>
              </a:rPr>
              <a:t>откриће изотопа</a:t>
            </a:r>
          </a:p>
        </p:txBody>
      </p:sp>
      <p:sp>
        <p:nvSpPr>
          <p:cNvPr id="9" name="Curved Right Arrow 8"/>
          <p:cNvSpPr/>
          <p:nvPr/>
        </p:nvSpPr>
        <p:spPr>
          <a:xfrm>
            <a:off x="3071813" y="3500438"/>
            <a:ext cx="428625" cy="4286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313" y="4572000"/>
            <a:ext cx="47847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sr-Cyrl-RS" sz="2800" dirty="0">
                <a:solidFill>
                  <a:srgbClr val="002060"/>
                </a:solidFill>
              </a:rPr>
              <a:t>Откриће радиоактивности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0" y="990600"/>
            <a:ext cx="7699375" cy="3970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Хроматографија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Атомска апсорпциона спектрометрија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Примена координационе хемије у АХ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Усавршавање тзв. </a:t>
            </a:r>
            <a:r>
              <a:rPr lang="sr-Cyrl-CS" sz="2800" dirty="0">
                <a:solidFill>
                  <a:srgbClr val="002060"/>
                </a:solidFill>
              </a:rPr>
              <a:t>класичних</a:t>
            </a:r>
            <a:r>
              <a:rPr lang="sr-Cyrl-RS" sz="2800" dirty="0">
                <a:solidFill>
                  <a:srgbClr val="002060"/>
                </a:solidFill>
              </a:rPr>
              <a:t> аналитичких</a:t>
            </a:r>
          </a:p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  поступака и њихова примена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Развој поларографије, спектрофотометрије</a:t>
            </a:r>
          </a:p>
          <a:p>
            <a:pPr>
              <a:defRPr/>
            </a:pPr>
            <a:endParaRPr lang="sr-Cyrl-RS" sz="28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r-Cyrl-RS" sz="2800" dirty="0">
                <a:solidFill>
                  <a:srgbClr val="002060"/>
                </a:solidFill>
              </a:rPr>
              <a:t> Број захтева за хемијским анализама </a:t>
            </a:r>
          </a:p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    експоненцијално расте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38200" y="914400"/>
            <a:ext cx="7770813" cy="3970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Средина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интензиван развој хроматографских метода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електроаналитичка хемија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кинетичке методе</a:t>
            </a:r>
          </a:p>
          <a:p>
            <a:pPr>
              <a:defRPr/>
            </a:pPr>
            <a:endParaRPr lang="sr-Cyrl-RS" sz="2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sr-Cyrl-RS" sz="2800" dirty="0">
                <a:solidFill>
                  <a:srgbClr val="002060"/>
                </a:solidFill>
              </a:rPr>
              <a:t>Друга половина ХХ века: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јонска хроматографија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проточна инјекциона анализа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r-Cyrl-RS" sz="2800" dirty="0">
                <a:solidFill>
                  <a:srgbClr val="002060"/>
                </a:solidFill>
              </a:rPr>
              <a:t> индукционо спрегнута плазма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1219200" y="1524000"/>
            <a:ext cx="65436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Хемометрија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Микрокомпјутери</a:t>
            </a:r>
            <a:r>
              <a:rPr lang="en-US" sz="2800" dirty="0">
                <a:solidFill>
                  <a:srgbClr val="161645"/>
                </a:solidFill>
              </a:rPr>
              <a:t> у </a:t>
            </a:r>
            <a:r>
              <a:rPr lang="en-US" sz="2800" dirty="0" err="1">
                <a:solidFill>
                  <a:srgbClr val="161645"/>
                </a:solidFill>
              </a:rPr>
              <a:t>лабораторији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Биоаналитичка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хемија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Сензори</a:t>
            </a: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sr-Cyrl-CS" sz="2800" dirty="0">
                <a:solidFill>
                  <a:srgbClr val="161645"/>
                </a:solidFill>
              </a:rPr>
              <a:t>(биосензори)</a:t>
            </a:r>
            <a:endParaRPr lang="en-US" sz="2800" dirty="0">
              <a:solidFill>
                <a:srgbClr val="161645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161645"/>
                </a:solidFill>
              </a:rPr>
              <a:t> </a:t>
            </a:r>
            <a:r>
              <a:rPr lang="en-US" sz="2800" dirty="0" err="1">
                <a:solidFill>
                  <a:srgbClr val="161645"/>
                </a:solidFill>
              </a:rPr>
              <a:t>Минијатуризација</a:t>
            </a:r>
            <a:r>
              <a:rPr lang="en-US" sz="2800" dirty="0">
                <a:solidFill>
                  <a:srgbClr val="161645"/>
                </a:solidFill>
              </a:rPr>
              <a:t> и </a:t>
            </a:r>
            <a:r>
              <a:rPr lang="en-US" sz="2800" dirty="0" err="1">
                <a:solidFill>
                  <a:srgbClr val="161645"/>
                </a:solidFill>
              </a:rPr>
              <a:t>инструментација</a:t>
            </a:r>
            <a:endParaRPr lang="en-US" sz="2800" dirty="0">
              <a:solidFill>
                <a:srgbClr val="1616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295400" y="838200"/>
            <a:ext cx="6815137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Главни правци развоја: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снижавање граница детекције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смањивање масе узорка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скраћивање времена трајања анализе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минијатуризација инструмената</a:t>
            </a:r>
          </a:p>
          <a:p>
            <a:pPr>
              <a:buFontTx/>
              <a:buChar char="•"/>
            </a:pPr>
            <a:r>
              <a:rPr lang="sr-Cyrl-CS" sz="2800" dirty="0">
                <a:solidFill>
                  <a:srgbClr val="000066"/>
                </a:solidFill>
              </a:rPr>
              <a:t> употреба нетоксичних реагенаса</a:t>
            </a:r>
            <a:endParaRPr lang="sr-Latn-CS" sz="2800" dirty="0">
              <a:solidFill>
                <a:srgbClr val="000066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1600200" y="3810000"/>
            <a:ext cx="431800" cy="6445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124075" y="3860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286000" y="4114800"/>
            <a:ext cx="54879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Cyrl-CS" sz="2800" dirty="0">
                <a:solidFill>
                  <a:srgbClr val="000066"/>
                </a:solidFill>
              </a:rPr>
              <a:t>Семимикро-, микро-,</a:t>
            </a:r>
          </a:p>
          <a:p>
            <a:r>
              <a:rPr lang="sr-Cyrl-CS" sz="2800" b="1" dirty="0">
                <a:solidFill>
                  <a:srgbClr val="000066"/>
                </a:solidFill>
              </a:rPr>
              <a:t>нано</a:t>
            </a:r>
            <a:r>
              <a:rPr lang="sr-Cyrl-CS" sz="2800" dirty="0">
                <a:solidFill>
                  <a:srgbClr val="000066"/>
                </a:solidFill>
              </a:rPr>
              <a:t>-, </a:t>
            </a:r>
            <a:r>
              <a:rPr lang="sr-Cyrl-CS" sz="2800" b="1" dirty="0">
                <a:solidFill>
                  <a:srgbClr val="000066"/>
                </a:solidFill>
              </a:rPr>
              <a:t>пико</a:t>
            </a:r>
            <a:r>
              <a:rPr lang="sr-Cyrl-CS" sz="2800" dirty="0">
                <a:solidFill>
                  <a:srgbClr val="000066"/>
                </a:solidFill>
              </a:rPr>
              <a:t>- аналитичка хемија</a:t>
            </a:r>
            <a:endParaRPr lang="sr-Latn-CS" sz="28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1905000" y="838200"/>
            <a:ext cx="5175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800" b="1" dirty="0">
                <a:solidFill>
                  <a:schemeClr val="tx2">
                    <a:lumMod val="75000"/>
                  </a:schemeClr>
                </a:solidFill>
              </a:rPr>
              <a:t>Аналитичка хемија у Србији</a:t>
            </a:r>
            <a:endParaRPr lang="sr-Latn-C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668338" y="1752600"/>
            <a:ext cx="8475662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Први хемијски стручни рад: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Минерална вода у Црниљеву и ваљевском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окружју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, Подунавка, Бр. 41, 9. октобар 1843.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Стручни послови у хемијским лабораторијама: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Државна хемијска лабораторија (Београд, 1882)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Општинска хемијска лабораторија (1890)</a:t>
            </a:r>
          </a:p>
          <a:p>
            <a:pPr>
              <a:spcBef>
                <a:spcPts val="300"/>
              </a:spcBef>
              <a:spcAft>
                <a:spcPts val="3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Царинска лабораторија</a:t>
            </a:r>
            <a:endParaRPr lang="sr-Latn-C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457200" y="1447800"/>
            <a:ext cx="8329612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Прва хемијска анализа минералне воде 1837.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Анализе минералних и обичних пијаћих вода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(“</a:t>
            </a: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Хемијско испитивање минералних вода у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i="1" dirty="0">
                <a:solidFill>
                  <a:schemeClr val="tx2">
                    <a:lumMod val="50000"/>
                  </a:schemeClr>
                </a:solidFill>
              </a:rPr>
              <a:t>  Краљевини Србији”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Анализе борских руда (рудничка лабораторија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у Глоговици): садржај бакра, сумпора, сребра и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злата; прва хемијска лабораторија у Бору 1905.</a:t>
            </a:r>
            <a:endParaRPr lang="sr-Latn-C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8" descr="Sima_Loza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762000"/>
            <a:ext cx="18891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81000" y="3200400"/>
            <a:ext cx="33401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С</a:t>
            </a:r>
            <a:r>
              <a:rPr lang="sr-Cyrl-RS" dirty="0">
                <a:solidFill>
                  <a:schemeClr val="tx2">
                    <a:lumMod val="50000"/>
                  </a:schemeClr>
                </a:solidFill>
              </a:rPr>
              <a:t>има</a:t>
            </a: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 Лозанић (1847-1935)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Хемичар, научник, професор,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председник Академије наука,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ректор Велике школе и први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ректор Београдског универи-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тета, министар привреде и и-</a:t>
            </a:r>
          </a:p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ностраних дела, дипломата</a:t>
            </a:r>
            <a:endParaRPr lang="sr-Latn-C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886200" y="1066800"/>
            <a:ext cx="4989513" cy="3786187"/>
          </a:xfrm>
          <a:prstGeom prst="rect">
            <a:avLst/>
          </a:prstGeom>
          <a:solidFill>
            <a:srgbClr val="D9EDE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Анализе минералних и пијаћих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вода, развој аналитичких метода,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анализе: јаловине у живином ру-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днику на Авали, сокобањског и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јеличког метеорита, угља, авал-</a:t>
            </a: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ских цинабарита;</a:t>
            </a:r>
          </a:p>
          <a:p>
            <a:pPr>
              <a:defRPr/>
            </a:pPr>
            <a:endParaRPr lang="sr-Cyrl-CS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Први уџбеник: “</a:t>
            </a: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Упутство за ква-</a:t>
            </a:r>
          </a:p>
          <a:p>
            <a:pPr>
              <a:defRPr/>
            </a:pP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литативне хемиске анализе не-</a:t>
            </a:r>
          </a:p>
          <a:p>
            <a:pPr>
              <a:defRPr/>
            </a:pP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органских тела</a:t>
            </a: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”, 1873.</a:t>
            </a:r>
            <a:endParaRPr lang="sr-Latn-C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04800" y="1371600"/>
            <a:ext cx="8621713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Развој аналитичке хемије у Србији: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Универзитет у Београду 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(ПМФ, ХИ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 Хемијски факултет, Факултет за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физичку хемију, ТМФ, Фармацеутски, РГФ, 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Пољопривредни, Медицински, Ветеринарски)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 Универзитети у Новом Саду (1960), Бору (1961),</a:t>
            </a:r>
          </a:p>
          <a:p>
            <a:pPr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  Нишу (1967), П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р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  <a:sym typeface="Wingdings 3" pitchFamily="18" charset="2"/>
              </a:rPr>
              <a:t>иштини (1970), Крагујевцу (1972)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735013" y="15970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381000" y="1371600"/>
            <a:ext cx="83343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rgbClr val="000066"/>
                </a:solidFill>
              </a:rPr>
              <a:t>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Научно-истраживачки институти (ИХТМ, ИОФХ,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Институт за нуклеарна истраживања Винча,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Институт за технологију нуклеарних и других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минералних сировина, Институт за хигијену и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технологију меса, Институт за бакар РТБ Бор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 и многи други)</a:t>
            </a:r>
          </a:p>
          <a:p>
            <a:pPr>
              <a:defRPr/>
            </a:pPr>
            <a:endParaRPr lang="sr-Cyrl-C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Tx/>
              <a:buChar char="•"/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 Развијају се све области аналитичке хемије</a:t>
            </a:r>
            <a:endParaRPr lang="sr-Latn-C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5927725"/>
            <a:ext cx="1357313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0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12875"/>
            <a:ext cx="23241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1125538"/>
            <a:ext cx="293687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1052513"/>
            <a:ext cx="334327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2924175"/>
            <a:ext cx="1493837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0" y="5013325"/>
            <a:ext cx="2765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CS" dirty="0">
                <a:solidFill>
                  <a:schemeClr val="tx2">
                    <a:lumMod val="50000"/>
                  </a:schemeClr>
                </a:solidFill>
              </a:rPr>
              <a:t>Марко Леко (1853-1932)</a:t>
            </a:r>
            <a:endParaRPr lang="sr-Latn-C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57200" y="1219200"/>
            <a:ext cx="8413750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Век СХД-а (1897-1997)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897"/>
              <a:defRPr/>
            </a:pPr>
            <a:r>
              <a:rPr lang="sr-Cyrl-CS" sz="2400" b="1" dirty="0">
                <a:solidFill>
                  <a:schemeClr val="tx2">
                    <a:lumMod val="50000"/>
                  </a:schemeClr>
                </a:solidFill>
              </a:rPr>
              <a:t>  	Основано у Београду (27. новембра)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04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 	Донет Статут, конституисано Председништво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14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 	Прекид рада до 1922.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22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 	Прослава 25. годишњице Друштва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1927  	Основано Хемијско друштво Краљевине СХС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	(Београдска и Загребачка секција)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1930	Гласник хемијског друштва Краљевине Југославије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1941	Прекид рада до 1945.</a:t>
            </a:r>
            <a:endParaRPr lang="sr-Latn-C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295275" y="1066800"/>
            <a:ext cx="8848725" cy="370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buFontTx/>
              <a:buAutoNum type="arabicPlain" startAt="1945"/>
              <a:defRPr/>
            </a:pP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 	Наставак рада под именом Српско хемијско друштво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47"/>
              <a:defRPr/>
            </a:pP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 	Рад по секцијама; Гласник хемијског друштва Београд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50"/>
              <a:defRPr/>
            </a:pPr>
            <a:r>
              <a:rPr lang="sr-Cyrl-CS" sz="240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1. Саветовање хемичара Србије; покренуто издавање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	часописа </a:t>
            </a:r>
            <a:r>
              <a:rPr lang="sr-Cyrl-CS" sz="2400" i="1" dirty="0">
                <a:solidFill>
                  <a:schemeClr val="tx2">
                    <a:lumMod val="50000"/>
                  </a:schemeClr>
                </a:solidFill>
              </a:rPr>
              <a:t>Хемијски преглед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...		Подружнице, секције, саветовања</a:t>
            </a:r>
          </a:p>
          <a:p>
            <a:pPr marL="342900" indent="-342900">
              <a:lnSpc>
                <a:spcPct val="110000"/>
              </a:lnSpc>
              <a:buFontTx/>
              <a:buAutoNum type="arabicPlain" startAt="1961"/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 	23-26. јануара 9. Саветовање са Симпозијумом о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		аналитичкој хемији; </a:t>
            </a:r>
            <a:r>
              <a:rPr lang="sr-Cyrl-CS" sz="2400" b="1" dirty="0" smtClean="0">
                <a:solidFill>
                  <a:schemeClr val="tx2">
                    <a:lumMod val="50000"/>
                  </a:schemeClr>
                </a:solidFill>
              </a:rPr>
              <a:t>Секција </a:t>
            </a:r>
            <a:r>
              <a:rPr lang="sr-Cyrl-CS" sz="2400" b="1" dirty="0">
                <a:solidFill>
                  <a:schemeClr val="tx2">
                    <a:lumMod val="50000"/>
                  </a:schemeClr>
                </a:solidFill>
              </a:rPr>
              <a:t>за аналитичку хемију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...		Подружнице, секције, саветовања, симпозијуми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1982	24. Саветовање; 3. Југословенски симпозијум о АХ</a:t>
            </a:r>
            <a:endParaRPr lang="sr-Latn-C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048000" y="762000"/>
            <a:ext cx="3098800" cy="523875"/>
          </a:xfrm>
          <a:prstGeom prst="rect">
            <a:avLst/>
          </a:prstGeom>
          <a:solidFill>
            <a:srgbClr val="CDE0EB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tx2">
                    <a:lumMod val="50000"/>
                  </a:schemeClr>
                </a:solidFill>
              </a:rPr>
              <a:t>НОВИ ИЗАЗОВИ</a:t>
            </a:r>
            <a:endParaRPr lang="sr-Latn-C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183688" cy="34321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lain" startAt="1997"/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	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 Прослава 100. годишњице СХД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defRPr/>
            </a:pPr>
            <a:r>
              <a:rPr lang="sr-Cyrl-CS" sz="2600" dirty="0">
                <a:solidFill>
                  <a:schemeClr val="tx2">
                    <a:lumMod val="50000"/>
                  </a:schemeClr>
                </a:solidFill>
              </a:rPr>
              <a:t>али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 и </a:t>
            </a:r>
            <a:r>
              <a:rPr lang="sr-Cyrl-RS" sz="2600" b="1" dirty="0">
                <a:solidFill>
                  <a:schemeClr val="tx2">
                    <a:lumMod val="50000"/>
                  </a:schemeClr>
                </a:solidFill>
              </a:rPr>
              <a:t>ЗЕЛЕНА ХЕМИЈА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, Први међународни симпозијум </a:t>
            </a:r>
          </a:p>
          <a:p>
            <a:pPr marL="514350" indent="-514350"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		</a:t>
            </a: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1991	термин “зелена хемија” П. Анастас, Америчка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 	агенција за заштиту животне средине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1995	установљена годишња награда за достигнућа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	у примени зелене хемије</a:t>
            </a: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1996	Основана Зелена хемија у оквиру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IUPAC</a:t>
            </a:r>
            <a:endParaRPr lang="sr-Cyrl-RS" sz="2600" dirty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>
              <a:defRPr/>
            </a:pPr>
            <a:r>
              <a:rPr lang="sr-Cyrl-RS" sz="2600" dirty="0">
                <a:solidFill>
                  <a:schemeClr val="tx2">
                    <a:lumMod val="50000"/>
                  </a:schemeClr>
                </a:solidFill>
              </a:rPr>
              <a:t>		1997	Основан Институт Зелене хемије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425" y="5534025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5643563"/>
            <a:ext cx="106521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3505200"/>
            <a:ext cx="5167313" cy="2360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81000" y="990600"/>
            <a:ext cx="8572500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Зелена хемија – примена хемијских техника и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методологија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које смањују или елиминишу упо-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требу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или стварање сировина, производа, нус-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производа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, растварача, реагенаса, итд. </a:t>
            </a: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су </a:t>
            </a:r>
          </a:p>
          <a:p>
            <a:pPr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опасни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по људско здравље или животну околину 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2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581400"/>
            <a:ext cx="1752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5373688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4000" y="762000"/>
            <a:ext cx="58547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r-Cyrl-RS" sz="2800" b="1" dirty="0">
                <a:solidFill>
                  <a:schemeClr val="tx2">
                    <a:lumMod val="50000"/>
                  </a:schemeClr>
                </a:solidFill>
              </a:rPr>
              <a:t>ЗЕЛЕНА АНАЛИТИЧКА ХЕМИЈА</a:t>
            </a:r>
            <a:endParaRPr lang="en-US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676400"/>
            <a:ext cx="7646988" cy="3316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300"/>
              </a:spcBef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Дизајнирање метода које смањују или елиминишу</a:t>
            </a:r>
          </a:p>
          <a:p>
            <a:pPr>
              <a:spcBef>
                <a:spcPts val="300"/>
              </a:spcBef>
              <a:defRPr/>
            </a:pPr>
            <a:r>
              <a:rPr lang="sr-Cyrl-CS" sz="2400" dirty="0">
                <a:solidFill>
                  <a:schemeClr val="tx2">
                    <a:lumMod val="50000"/>
                  </a:schemeClr>
                </a:solidFill>
              </a:rPr>
              <a:t>употребу</a:t>
            </a: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опасних супстанци: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превенција хемијског отпада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безбеднији растварачи и помоћне супстанце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енергетска ефикасност 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смањење или избегавање дериватизације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контрола процеса ради спречавања загађења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schemeClr val="tx2">
                    <a:lumMod val="50000"/>
                  </a:schemeClr>
                </a:solidFill>
              </a:rPr>
              <a:t> спречавање хемијских незгода (пожар, експлозија)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277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5181600"/>
            <a:ext cx="18669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5257800"/>
            <a:ext cx="1906588" cy="649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2779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2209800"/>
            <a:ext cx="2316163" cy="6397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4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425" y="5534025"/>
            <a:ext cx="1933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5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45125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43000" y="990600"/>
            <a:ext cx="7534275" cy="2862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Компромис: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смањити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опасност од производа и процеса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су од есенцијалног значаја за светску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економију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и одржати висок квалитет живота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sr-Cyrl-CS" sz="2800" dirty="0">
                <a:solidFill>
                  <a:schemeClr val="tx2">
                    <a:lumMod val="50000"/>
                  </a:schemeClr>
                </a:solidFill>
              </a:rPr>
              <a:t>који</a:t>
            </a:r>
            <a:r>
              <a:rPr lang="sr-Cyrl-RS" sz="2800" dirty="0">
                <a:solidFill>
                  <a:schemeClr val="tx2">
                    <a:lumMod val="50000"/>
                  </a:schemeClr>
                </a:solidFill>
              </a:rPr>
              <a:t> нам хемија обезбеђује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4000500"/>
            <a:ext cx="1843088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38" y="4357688"/>
            <a:ext cx="2668587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696913" y="404813"/>
          <a:ext cx="7645400" cy="5562600"/>
        </p:xfrm>
        <a:graphic>
          <a:graphicData uri="http://schemas.openxmlformats.org/presentationml/2006/ole">
            <p:oleObj spid="_x0000_s71682" name="Document" r:id="rId3" imgW="5740832" imgH="417748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95288" y="69215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E: Statistics			F: Statistique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N: Statistik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Cyrl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status, -us, m. (lat.) = stanje</a:t>
            </a:r>
            <a:endParaRPr lang="sr-Cyrl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sr-Latn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Obrada brojčanih podataka radi jasnijeg prikazivanja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Nastala iz praktičnih razloga i problema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   svakodnevnog života</a:t>
            </a:r>
            <a:r>
              <a:rPr lang="en-U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(primitivni popisi)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q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Kasnije razvijena kao grana primenjene 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	matematike</a:t>
            </a:r>
          </a:p>
          <a:p>
            <a:pPr marL="342900" indent="-342900" fontAlgn="auto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Char char="q"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Danas: deo opšte naučne metodologije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sr-Latn-CS" sz="2600" dirty="0">
              <a:solidFill>
                <a:srgbClr val="0033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sr-Latn-CS" sz="260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		</a:t>
            </a:r>
          </a:p>
        </p:txBody>
      </p:sp>
      <p:pic>
        <p:nvPicPr>
          <p:cNvPr id="4" name="Picture 3" descr="http://www.statisticsviews.com/SpringboardWebApp/userfiles/stats/image/IYSTAT%20Logo_300dpi_resiz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495800"/>
            <a:ext cx="2133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7"/>
          <p:cNvSpPr txBox="1">
            <a:spLocks noChangeArrowheads="1"/>
          </p:cNvSpPr>
          <p:nvPr/>
        </p:nvSpPr>
        <p:spPr bwMode="auto">
          <a:xfrm>
            <a:off x="1095375" y="788988"/>
            <a:ext cx="6862763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rgbClr val="003366"/>
                </a:solidFill>
              </a:rPr>
              <a:t>XVII</a:t>
            </a:r>
            <a:r>
              <a:rPr lang="sr-Cyrl-CS" sz="2800">
                <a:solidFill>
                  <a:srgbClr val="003366"/>
                </a:solidFill>
              </a:rPr>
              <a:t> век:	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немачка “</a:t>
            </a:r>
            <a:r>
              <a:rPr lang="sr-Cyrl-CS" sz="2800" b="1">
                <a:solidFill>
                  <a:srgbClr val="003366"/>
                </a:solidFill>
              </a:rPr>
              <a:t>Универзитетска статистика</a:t>
            </a:r>
            <a:r>
              <a:rPr lang="sr-Cyrl-CS" sz="2800">
                <a:solidFill>
                  <a:srgbClr val="003366"/>
                </a:solidFill>
              </a:rPr>
              <a:t>”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(</a:t>
            </a:r>
            <a:r>
              <a:rPr lang="sr-Cyrl-CS" sz="2400">
                <a:solidFill>
                  <a:srgbClr val="003366"/>
                </a:solidFill>
              </a:rPr>
              <a:t>систематизација података о становништву</a:t>
            </a:r>
          </a:p>
          <a:p>
            <a:pPr>
              <a:lnSpc>
                <a:spcPct val="125000"/>
              </a:lnSpc>
            </a:pPr>
            <a:r>
              <a:rPr lang="sr-Cyrl-CS" sz="2400">
                <a:solidFill>
                  <a:srgbClr val="003366"/>
                </a:solidFill>
              </a:rPr>
              <a:t>и привреди у циљу вођења државне политике</a:t>
            </a:r>
            <a:r>
              <a:rPr lang="sr-Cyrl-CS" sz="28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енглеска “</a:t>
            </a:r>
            <a:r>
              <a:rPr lang="sr-Cyrl-CS" sz="2800" b="1">
                <a:solidFill>
                  <a:srgbClr val="003366"/>
                </a:solidFill>
              </a:rPr>
              <a:t>Политичка аритметика</a:t>
            </a:r>
            <a:r>
              <a:rPr lang="sr-Cyrl-CS" sz="2800">
                <a:solidFill>
                  <a:srgbClr val="003366"/>
                </a:solidFill>
              </a:rPr>
              <a:t>”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(</a:t>
            </a:r>
            <a:r>
              <a:rPr lang="sr-Cyrl-CS" sz="2400">
                <a:solidFill>
                  <a:srgbClr val="003366"/>
                </a:solidFill>
              </a:rPr>
              <a:t>научно сазнање о друштву; откривање </a:t>
            </a:r>
          </a:p>
          <a:p>
            <a:pPr>
              <a:lnSpc>
                <a:spcPct val="125000"/>
              </a:lnSpc>
            </a:pPr>
            <a:r>
              <a:rPr lang="sr-Cyrl-CS" sz="2400">
                <a:solidFill>
                  <a:srgbClr val="003366"/>
                </a:solidFill>
              </a:rPr>
              <a:t>законитости у понашању посматраних појава</a:t>
            </a:r>
            <a:r>
              <a:rPr lang="sr-Cyrl-CS" sz="2800">
                <a:solidFill>
                  <a:srgbClr val="003366"/>
                </a:solidFill>
              </a:rPr>
              <a:t>)</a:t>
            </a:r>
          </a:p>
          <a:p>
            <a:pPr>
              <a:lnSpc>
                <a:spcPct val="125000"/>
              </a:lnSpc>
            </a:pPr>
            <a:endParaRPr lang="sr-Cyrl-CS" sz="2800">
              <a:solidFill>
                <a:srgbClr val="003366"/>
              </a:solidFill>
            </a:endParaRP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крај </a:t>
            </a:r>
            <a:r>
              <a:rPr lang="en-US" sz="2800">
                <a:solidFill>
                  <a:srgbClr val="003366"/>
                </a:solidFill>
              </a:rPr>
              <a:t>XVIII</a:t>
            </a:r>
            <a:r>
              <a:rPr lang="sr-Cyrl-CS" sz="2800">
                <a:solidFill>
                  <a:srgbClr val="003366"/>
                </a:solidFill>
              </a:rPr>
              <a:t> – почетак </a:t>
            </a:r>
            <a:r>
              <a:rPr lang="en-US" sz="2800">
                <a:solidFill>
                  <a:srgbClr val="003366"/>
                </a:solidFill>
              </a:rPr>
              <a:t>XIX</a:t>
            </a:r>
            <a:r>
              <a:rPr lang="sr-Cyrl-CS" sz="2800">
                <a:solidFill>
                  <a:srgbClr val="003366"/>
                </a:solidFill>
              </a:rPr>
              <a:t> века: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	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 </a:t>
            </a:r>
            <a:r>
              <a:rPr lang="sr-Cyrl-CS" sz="2800">
                <a:solidFill>
                  <a:srgbClr val="003366"/>
                </a:solidFill>
              </a:rPr>
              <a:t>интензивнији развој</a:t>
            </a:r>
            <a:endParaRPr lang="en-US" sz="280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539750" y="549275"/>
            <a:ext cx="8175625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rgbClr val="003366"/>
                </a:solidFill>
              </a:rPr>
              <a:t>~</a:t>
            </a:r>
            <a:r>
              <a:rPr lang="sr-Cyrl-CS" sz="2800">
                <a:solidFill>
                  <a:srgbClr val="003366"/>
                </a:solidFill>
              </a:rPr>
              <a:t> 1960: 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компјутеризација инструменталних метода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 тзв. “експлозија података” у хемији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	 </a:t>
            </a:r>
            <a:r>
              <a:rPr lang="sr-Cyrl-CS" sz="2800" b="1">
                <a:solidFill>
                  <a:srgbClr val="003366"/>
                </a:solidFill>
                <a:sym typeface="Wingdings 3" pitchFamily="18" charset="2"/>
              </a:rPr>
              <a:t>хемометрија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(примена математичких метода на 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		хемијске податке)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1972: уведен назив (</a:t>
            </a:r>
            <a:r>
              <a:rPr lang="en-US" sz="2800">
                <a:solidFill>
                  <a:srgbClr val="003366"/>
                </a:solidFill>
                <a:sym typeface="Wingdings 3" pitchFamily="18" charset="2"/>
              </a:rPr>
              <a:t>Wold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 и </a:t>
            </a:r>
            <a:r>
              <a:rPr lang="en-US" sz="2800">
                <a:solidFill>
                  <a:srgbClr val="003366"/>
                </a:solidFill>
                <a:sym typeface="Wingdings 3" pitchFamily="18" charset="2"/>
              </a:rPr>
              <a:t>Kowalski</a:t>
            </a: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)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1974: интернационално хемометријско друштво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  <a:sym typeface="Wingdings 3" pitchFamily="18" charset="2"/>
              </a:rPr>
              <a:t>1975: опис научне дисциплине</a:t>
            </a:r>
            <a:endParaRPr lang="en-US" sz="2800">
              <a:solidFill>
                <a:srgbClr val="003366"/>
              </a:solidFill>
              <a:sym typeface="Wingdings 3" pitchFamily="18" charset="2"/>
            </a:endParaRPr>
          </a:p>
        </p:txBody>
      </p:sp>
      <p:pic>
        <p:nvPicPr>
          <p:cNvPr id="3686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5516563"/>
            <a:ext cx="6581775" cy="741362"/>
          </a:xfrm>
          <a:prstGeom prst="rect">
            <a:avLst/>
          </a:prstGeom>
          <a:noFill/>
          <a:ln w="57150" cmpd="thinThick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6868" name="Line 6"/>
          <p:cNvSpPr>
            <a:spLocks noChangeShapeType="1"/>
          </p:cNvSpPr>
          <p:nvPr/>
        </p:nvSpPr>
        <p:spPr bwMode="auto">
          <a:xfrm>
            <a:off x="5410200" y="6172200"/>
            <a:ext cx="64770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900113" y="476250"/>
            <a:ext cx="38258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Серија конференција;</a:t>
            </a:r>
          </a:p>
          <a:p>
            <a:pPr>
              <a:lnSpc>
                <a:spcPct val="125000"/>
              </a:lnSpc>
            </a:pPr>
            <a:r>
              <a:rPr lang="sr-Cyrl-CS" sz="2800">
                <a:solidFill>
                  <a:srgbClr val="003366"/>
                </a:solidFill>
              </a:rPr>
              <a:t>Журнали ...</a:t>
            </a:r>
          </a:p>
          <a:p>
            <a:pPr>
              <a:lnSpc>
                <a:spcPct val="125000"/>
              </a:lnSpc>
            </a:pPr>
            <a:endParaRPr lang="sr-Latn-CS" sz="2800">
              <a:solidFill>
                <a:srgbClr val="003366"/>
              </a:solidFill>
            </a:endParaRP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716338"/>
            <a:ext cx="6999287" cy="26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60800"/>
            <a:ext cx="3962400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3" name="Rectangle 8"/>
          <p:cNvSpPr>
            <a:spLocks noChangeArrowheads="1"/>
          </p:cNvSpPr>
          <p:nvPr/>
        </p:nvSpPr>
        <p:spPr bwMode="auto">
          <a:xfrm>
            <a:off x="971550" y="2133600"/>
            <a:ext cx="6767513" cy="1323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000" i="1" dirty="0">
                <a:latin typeface="Calibri" pitchFamily="34" charset="0"/>
              </a:rPr>
              <a:t>Journal of</a:t>
            </a:r>
            <a:r>
              <a:rPr lang="en-US" sz="2000" i="1" dirty="0">
                <a:latin typeface="Calibri" pitchFamily="34" charset="0"/>
              </a:rPr>
              <a:t> </a:t>
            </a:r>
            <a:r>
              <a:rPr lang="sr-Latn-CS" sz="2000" i="1" dirty="0">
                <a:latin typeface="Calibri" pitchFamily="34" charset="0"/>
              </a:rPr>
              <a:t>Chemical Information and Computer Sciences</a:t>
            </a:r>
            <a:r>
              <a:rPr lang="sr-Latn-CS" sz="2000" dirty="0">
                <a:latin typeface="Calibri" pitchFamily="34" charset="0"/>
              </a:rPr>
              <a:t>,</a:t>
            </a:r>
            <a:endParaRPr lang="en-US" sz="2000" dirty="0">
              <a:latin typeface="Calibri" pitchFamily="34" charset="0"/>
            </a:endParaRPr>
          </a:p>
          <a:p>
            <a:r>
              <a:rPr lang="sr-Latn-CS" sz="2000" i="1" dirty="0">
                <a:latin typeface="Calibri" pitchFamily="34" charset="0"/>
              </a:rPr>
              <a:t>Analytical Chemistry</a:t>
            </a:r>
            <a:r>
              <a:rPr lang="en-US" sz="2000" i="1" dirty="0">
                <a:latin typeface="Calibri" pitchFamily="34" charset="0"/>
              </a:rPr>
              <a:t>,</a:t>
            </a:r>
          </a:p>
          <a:p>
            <a:r>
              <a:rPr lang="sr-Latn-CS" sz="2000" i="1" dirty="0">
                <a:latin typeface="Calibri" pitchFamily="34" charset="0"/>
              </a:rPr>
              <a:t>Chemometrics and Intelligent</a:t>
            </a:r>
            <a:r>
              <a:rPr lang="en-US" sz="2000" i="1" dirty="0">
                <a:latin typeface="Calibri" pitchFamily="34" charset="0"/>
              </a:rPr>
              <a:t> </a:t>
            </a:r>
            <a:r>
              <a:rPr lang="sr-Latn-CS" sz="2000" i="1" dirty="0">
                <a:latin typeface="Calibri" pitchFamily="34" charset="0"/>
              </a:rPr>
              <a:t>Laboratory Systems</a:t>
            </a:r>
            <a:r>
              <a:rPr lang="en-US" sz="2000" i="1" dirty="0">
                <a:latin typeface="Calibri" pitchFamily="34" charset="0"/>
              </a:rPr>
              <a:t>,</a:t>
            </a:r>
          </a:p>
          <a:p>
            <a:r>
              <a:rPr lang="sr-Latn-CS" sz="2000" i="1" dirty="0">
                <a:latin typeface="Calibri" pitchFamily="34" charset="0"/>
              </a:rPr>
              <a:t>Journal of Chemometrics</a:t>
            </a:r>
            <a:r>
              <a:rPr lang="sr-Latn-CS" sz="2000" dirty="0">
                <a:latin typeface="Calibri" pitchFamily="34" charset="0"/>
              </a:rPr>
              <a:t>,</a:t>
            </a:r>
            <a:r>
              <a:rPr lang="en-US" sz="2000" dirty="0">
                <a:latin typeface="Calibri" pitchFamily="34" charset="0"/>
              </a:rPr>
              <a:t> …</a:t>
            </a:r>
            <a:endParaRPr lang="sr-Latn-CS" sz="2000" dirty="0">
              <a:latin typeface="Calibri" pitchFamily="34" charset="0"/>
            </a:endParaRPr>
          </a:p>
        </p:txBody>
      </p:sp>
      <p:sp>
        <p:nvSpPr>
          <p:cNvPr id="37894" name="Line 9"/>
          <p:cNvSpPr>
            <a:spLocks noChangeShapeType="1"/>
          </p:cNvSpPr>
          <p:nvPr/>
        </p:nvSpPr>
        <p:spPr bwMode="auto">
          <a:xfrm>
            <a:off x="900113" y="4005263"/>
            <a:ext cx="1655762" cy="0"/>
          </a:xfrm>
          <a:prstGeom prst="line">
            <a:avLst/>
          </a:prstGeom>
          <a:noFill/>
          <a:ln w="12700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46175" y="682625"/>
          <a:ext cx="6908800" cy="5413375"/>
        </p:xfrm>
        <a:graphic>
          <a:graphicData uri="http://schemas.openxmlformats.org/presentationml/2006/ole">
            <p:oleObj spid="_x0000_s2050" name="Document" r:id="rId3" imgW="5738317" imgH="449866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b="1" smtClean="0"/>
              <a:t>Zašto nam je potrebna statistika?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9600" cy="36718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Praćenje stručne i naučne literature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Obrada eksperimentalnih rezultata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DESKRIPTIVNA STATISTIKA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Zaključivanje od posebnog ka opštem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	 INFERENCIJALNA STATISTIKA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sr-Latn-C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Wingdings 3" pitchFamily="18" charset="2"/>
              </a:rPr>
              <a:t>Planiranje istraživanja (eksperimenta)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980" y="1196752"/>
            <a:ext cx="8914020" cy="502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91680" y="332656"/>
            <a:ext cx="6048672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Аутентичност хране – достигнућа </a:t>
            </a:r>
            <a:r>
              <a:rPr lang="sr-Cyrl-C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</a:t>
            </a:r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изазови аналитичке хемије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196752"/>
            <a:ext cx="5004048" cy="16871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187624" y="1628800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91675"/>
            <a:ext cx="8244408" cy="287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http://www.statisticsviews.com/SpringboardWebApp/userfiles/stats/image/IYSTAT%20Logo_300dpi_resized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5517232"/>
            <a:ext cx="111561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" y="6400800"/>
            <a:ext cx="62646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Годишња Скупштина СХД, Београд, 3. април 201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</a:t>
            </a:r>
            <a:endParaRPr lang="sr-Latn-CS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www.statisticsviews.com/SpringboardWebApp/userfiles/stats/image/IYSTAT%20Logo_300dpi_resize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517232"/>
            <a:ext cx="111561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91680" y="332656"/>
            <a:ext cx="6048672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Аутентичност хране – достигнућа </a:t>
            </a:r>
            <a:r>
              <a:rPr lang="sr-Cyrl-C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</a:t>
            </a:r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изазови аналитичке хемије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 l="8167" r="7307"/>
          <a:stretch>
            <a:fillRect/>
          </a:stretch>
        </p:blipFill>
        <p:spPr bwMode="auto">
          <a:xfrm>
            <a:off x="1115616" y="1772816"/>
            <a:ext cx="5938838" cy="287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835696" y="1196752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4869160"/>
            <a:ext cx="5725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Златиборски регион: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K, Mg,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Ni</a:t>
            </a: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Cr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3568" y="5589240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dirty="0" smtClean="0">
                <a:latin typeface="Arial" pitchFamily="34" charset="0"/>
                <a:cs typeface="Arial" pitchFamily="34" charset="0"/>
              </a:rPr>
              <a:t>"</a:t>
            </a:r>
            <a:r>
              <a:rPr lang="sl-SI" sz="1200" b="1" dirty="0" smtClean="0">
                <a:latin typeface="Arial" pitchFamily="34" charset="0"/>
                <a:cs typeface="Arial" pitchFamily="34" charset="0"/>
              </a:rPr>
              <a:t>Quality Parameters of Honey as a Tool in Tracing Regional Differences of Serbian Multifloral Honey Using Pattern Recognition Methods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" </a:t>
            </a:r>
            <a:r>
              <a:rPr lang="sl-SI" sz="1200" dirty="0" smtClean="0">
                <a:latin typeface="Arial" pitchFamily="34" charset="0"/>
                <a:cs typeface="Arial" pitchFamily="34" charset="0"/>
              </a:rPr>
              <a:t>(by K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sl-SI" sz="1200" dirty="0" smtClean="0">
                <a:latin typeface="Arial" pitchFamily="34" charset="0"/>
                <a:cs typeface="Arial" pitchFamily="34" charset="0"/>
              </a:rPr>
              <a:t>B. Lazarević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et al.</a:t>
            </a:r>
            <a:r>
              <a:rPr lang="sl-SI" sz="1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200" b="1" i="1" dirty="0" smtClean="0">
                <a:latin typeface="Arial" pitchFamily="34" charset="0"/>
                <a:cs typeface="Arial" pitchFamily="34" charset="0"/>
              </a:rPr>
              <a:t>JSCS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, in press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00800"/>
            <a:ext cx="62646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Годишња Скупштина СХД, Београд, 3. април 201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</a:t>
            </a:r>
            <a:endParaRPr lang="sr-Latn-CS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rpsko_hemijsko_drust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980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www.statisticsviews.com/SpringboardWebApp/userfiles/stats/image/IYSTAT%20Logo_300dpi_resize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517232"/>
            <a:ext cx="1115616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35896" y="6525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9" descr="grb-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88640"/>
            <a:ext cx="10652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91680" y="332656"/>
            <a:ext cx="6048672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Аутентичност хране – достигнућа </a:t>
            </a:r>
            <a:r>
              <a:rPr lang="sr-Cyrl-C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</a:t>
            </a:r>
            <a:r>
              <a:rPr lang="sr-Cyrl-RS" sz="19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изазови аналитичке хемије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35696" y="1196752"/>
            <a:ext cx="1861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Резултати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89" name="Picture 1" descr="C:\Users\user\Documents\MED\Rezultati\Amino_Kiseline\Rad\Najnovije\Figure_2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988840"/>
            <a:ext cx="7344816" cy="367240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39552" y="5733256"/>
            <a:ext cx="5703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J.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Ke</a:t>
            </a:r>
            <a:r>
              <a:rPr lang="sr-Latn-RS" dirty="0" smtClean="0">
                <a:solidFill>
                  <a:schemeClr val="tx2">
                    <a:lumMod val="50000"/>
                  </a:schemeClr>
                </a:solidFill>
              </a:rPr>
              <a:t>čkeš et al, </a:t>
            </a:r>
            <a:r>
              <a:rPr lang="en-US" i="1" dirty="0" smtClean="0">
                <a:solidFill>
                  <a:schemeClr val="tx2">
                    <a:lumMod val="50000"/>
                  </a:schemeClr>
                </a:solidFill>
              </a:rPr>
              <a:t>J. Sci. </a:t>
            </a:r>
            <a:r>
              <a:rPr lang="en-US" i="1" dirty="0" smtClean="0">
                <a:solidFill>
                  <a:schemeClr val="tx2">
                    <a:lumMod val="50000"/>
                  </a:schemeClr>
                </a:solidFill>
              </a:rPr>
              <a:t>Food </a:t>
            </a:r>
            <a:r>
              <a:rPr lang="en-US" i="1" dirty="0" smtClean="0">
                <a:solidFill>
                  <a:schemeClr val="tx2">
                    <a:lumMod val="50000"/>
                  </a:schemeClr>
                </a:solidFill>
              </a:rPr>
              <a:t>Agric.</a:t>
            </a:r>
            <a:r>
              <a:rPr lang="sr-Latn-RS" i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93(13) 3368-3376 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47664" y="2924944"/>
            <a:ext cx="504056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400800"/>
            <a:ext cx="62646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Годишња Скупштина СХД, Београд, 3. април 201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</a:t>
            </a:r>
            <a:endParaRPr lang="sr-Latn-CS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357166"/>
            <a:ext cx="5500726" cy="4572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REZULTATI I DISKUSIJA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28596" y="1000108"/>
            <a:ext cx="4643470" cy="4572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monosaharida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kajsije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2"/>
          </p:nvPr>
        </p:nvGraphicFramePr>
        <p:xfrm>
          <a:off x="457201" y="2071677"/>
          <a:ext cx="6758005" cy="442915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797949"/>
                <a:gridCol w="1128568"/>
                <a:gridCol w="977621"/>
                <a:gridCol w="1036872"/>
                <a:gridCol w="1036872"/>
                <a:gridCol w="780123"/>
              </a:tblGrid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μg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/100 g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18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Ispitivani</a:t>
                      </a:r>
                      <a:r>
                        <a:rPr lang="en-US" sz="9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monosaharidi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1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Arabinoza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Fruktoza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Glukoza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Ramnoza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latin typeface="Times New Roman" pitchFamily="18" charset="0"/>
                          <a:cs typeface="Times New Roman" pitchFamily="18" charset="0"/>
                        </a:rPr>
                        <a:t>Riboza</a:t>
                      </a:r>
                      <a:endParaRPr lang="en-US" sz="900" b="1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0,0204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10,0006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18,6057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0,0057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0,5485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0,0419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2,4327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9,8650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0,0755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0,0231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1,7453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2,8393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0,2098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Bella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di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Imola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0,0041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0,5535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8,2744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0,0166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0,0825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5,3421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11,6830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0,0776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Cegledi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aranji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0,0100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0,7886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0,9651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0,0540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Crveni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partizan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0,0058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1,4934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9,4197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0,0067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0,0214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0,0115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4,2701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4,4856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0,0357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0,1601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0,1508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0,0204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2,9322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5,7486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0,0061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0,0907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1,3559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1,5612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0,0251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0,0224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5,1212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6,0835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0,2234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0,0138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0,8698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5,9512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0,0099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0,0097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1,1670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9,1416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0,0328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0,0129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2,9333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4,0682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0,0510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0,0505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2,1364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8,7357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0,1184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0,0532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1,5205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8,0896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0,0017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0,1081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0,0004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1,7895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2,5034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Ruz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de river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solta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0,0053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2,6135</a:t>
                      </a:r>
                      <a:endParaRPr lang="en-US" sz="90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9,0142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0,0041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0,0130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Silistrenska</a:t>
                      </a: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kompotna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2,4205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1,3006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0,0103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7,1472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7,4559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0,0025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0,0137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1,3831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8,3270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0,0033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0,0093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2,4313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4,8677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0,0331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0,0090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5,0733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 pitchFamily="18" charset="0"/>
                          <a:cs typeface="Times New Roman" pitchFamily="18" charset="0"/>
                        </a:rPr>
                        <a:t>5,8902</a:t>
                      </a:r>
                      <a:endParaRPr lang="en-US" sz="90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0,0029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0,0422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  <a:tr h="158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1,2199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1,3439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0,0005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 pitchFamily="18" charset="0"/>
                          <a:cs typeface="Times New Roman" pitchFamily="18" charset="0"/>
                        </a:rPr>
                        <a:t>0,0123</a:t>
                      </a:r>
                      <a:endParaRPr lang="en-US" sz="900" dirty="0"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0420" marR="40420" marT="0" marB="0" anchor="b"/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57158" y="1714488"/>
            <a:ext cx="60692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(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g/100 g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jezgra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ispitivanih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monosaharida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u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jezgrima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analiziranih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sorti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kajsija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357166"/>
            <a:ext cx="5357850" cy="466708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disaharida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142984"/>
            <a:ext cx="58384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 (μg/100 g jezgra) ispitivanih disaharida u jezgrima analiziranih sorti kajsija.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2"/>
          </p:nvPr>
        </p:nvGraphicFramePr>
        <p:xfrm>
          <a:off x="457200" y="1857370"/>
          <a:ext cx="6900882" cy="457202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588886"/>
                <a:gridCol w="807909"/>
                <a:gridCol w="1494629"/>
                <a:gridCol w="717018"/>
                <a:gridCol w="767512"/>
                <a:gridCol w="686722"/>
                <a:gridCol w="838206"/>
              </a:tblGrid>
              <a:tr h="158332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sr-Latn-RS" sz="1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ad</a:t>
                      </a:r>
                      <a:r>
                        <a:rPr lang="en-US" sz="10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ržaj</a:t>
                      </a:r>
                      <a:r>
                        <a:rPr lang="en-US" sz="10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l-GR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33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Ispitivani disaharidi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7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Izomaltoza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Gentiobioza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Turanoza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Melibioza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Saharoza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Trehaloza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0,3324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0,7648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11,2364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0,6422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0,9495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11,2812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0,3002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1,9683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15,1527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0,2506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1,2095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7,3829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0,0788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0,4892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4,9857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12,6685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0,6072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6,5008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0,2707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3,7860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11,4484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2,2644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7,1391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0,1066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0,3381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4,2569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0,4732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7,1045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0,0344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14,0572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0,7487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1,0852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5,4837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0,2671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1,1613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12,3831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1,0830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8,4453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0,0278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2,6020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7,4804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0,1571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1,6657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7,3229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0,7464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7,0436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0,1637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1,3714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7,7401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0,5622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2,6718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Ruz de river solta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0,0069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0,3341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7,4120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Silistrenska kompotna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0,000003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2,3039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5,0558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1,7040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3,4817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0,9075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10,6744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0,0878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0,6486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1,9673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0,1952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2,9000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11,1284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  <a:tr h="1583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2,3798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3,4702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0,0408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58" marR="5158" marT="5158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357166"/>
            <a:ext cx="5786478" cy="457200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trisaharida</a:t>
            </a:r>
            <a:r>
              <a:rPr lang="sr-Latn-R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jezgru 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2"/>
          </p:nvPr>
        </p:nvGraphicFramePr>
        <p:xfrm>
          <a:off x="428596" y="1857364"/>
          <a:ext cx="6786610" cy="4448864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643074"/>
                <a:gridCol w="1708442"/>
                <a:gridCol w="1165927"/>
                <a:gridCol w="1040557"/>
                <a:gridCol w="1228610"/>
              </a:tblGrid>
              <a:tr h="142876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l-GR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63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latin typeface="Times New Roman" pitchFamily="18" charset="0"/>
                          <a:cs typeface="Times New Roman" pitchFamily="18" charset="0"/>
                        </a:rPr>
                        <a:t>Ispitivani trisaharidi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6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Izomaltotrioza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Maltotrioza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Melezitoza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Panoza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0,2504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0,2663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0,1576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0,2064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0,0947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0,1221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0,0646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0,1426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0,3256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0,0094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0,0093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0,1263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0,1323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0,1648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0,0889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0,1450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0,1141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Ruz de river solta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Silistrenska kompotna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0,1730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0,0135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0,1028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  <a:tr h="155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0,0801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0,0671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8" marR="6488" marT="6488" marB="0" anchor="b"/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57158" y="1285860"/>
            <a:ext cx="58560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 (μg/100 g jezgra) ispitivanih trisaharida u jezgrima analiziranih sorti kajsija.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34" y="357166"/>
            <a:ext cx="6929486" cy="500066"/>
          </a:xfrm>
        </p:spPr>
        <p:txBody>
          <a:bodyPr>
            <a:noAutofit/>
          </a:bodyPr>
          <a:lstStyle/>
          <a:p>
            <a:pPr algn="l"/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viših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oligosaharida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42873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Sadržaj (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μ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g/100 g jezgra) ispitivanih vi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MS Mincho" pitchFamily="49" charset="-128"/>
                <a:cs typeface="Times New Roman" pitchFamily="18" charset="0"/>
              </a:rPr>
              <a:t>š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ih oligosaharida u jezgrima analiziranih sorti kajsija.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2"/>
          </p:nvPr>
        </p:nvGraphicFramePr>
        <p:xfrm>
          <a:off x="457200" y="2108957"/>
          <a:ext cx="6400817" cy="411533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527914"/>
                <a:gridCol w="1145935"/>
                <a:gridCol w="1135226"/>
                <a:gridCol w="1338710"/>
                <a:gridCol w="1253032"/>
              </a:tblGrid>
              <a:tr h="13683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l-GR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683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Sorta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Ispitivani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viši</a:t>
                      </a:r>
                      <a:r>
                        <a:rPr lang="en-US" sz="10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oligosaharidi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68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Maltotetraoza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Maltopentaoza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Maltoheksaoza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Maltoheptaoza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0,2135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0,0305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0,0279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0,1720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0,0063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0,1293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0,0042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0,0393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0,0198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0,1573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0,1055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0,0699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0,1243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0,0881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Ruz</a:t>
                      </a:r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de river </a:t>
                      </a:r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solta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92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Silistrenska</a:t>
                      </a:r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kompotna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  <a:tr h="136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latin typeface="Times New Roman" pitchFamily="18" charset="0"/>
                          <a:cs typeface="Times New Roman" pitchFamily="18" charset="0"/>
                        </a:rPr>
                        <a:t>0,0034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0,0119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2" marR="5882" marT="5882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72" y="357166"/>
            <a:ext cx="5643602" cy="4572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Sadržaj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šećernih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jezgru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kajsije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2"/>
          </p:nvPr>
        </p:nvGraphicFramePr>
        <p:xfrm>
          <a:off x="1643042" y="1714488"/>
          <a:ext cx="4429157" cy="4799859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271120"/>
                <a:gridCol w="1934366"/>
                <a:gridCol w="1223671"/>
              </a:tblGrid>
              <a:tr h="301497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Sadržaj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l-GR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g/100 g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jezgra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069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Sort</a:t>
                      </a:r>
                      <a:r>
                        <a:rPr lang="sr-Latn-RS" sz="105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a </a:t>
                      </a:r>
                      <a:r>
                        <a:rPr lang="en-US" sz="105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kajsije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Ispitivani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šećerni</a:t>
                      </a:r>
                      <a:r>
                        <a:rPr lang="en-US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alkoholi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0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Galaktitol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Sorbitol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5⁄62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0,0423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1,8479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1⁄5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0,0038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1,6929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Amos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0,0732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1,3718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Bella di Imola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0,0285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1,0709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Benmore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0,0511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2,3348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Cegledi aranji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0,3245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0,6508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Crveni partizan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0,1777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0,6779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Dačija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0,0540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2,0352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Festivalna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0,6163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Hargrand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0,0630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2,1409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Harojoy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0,0170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1,4788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Konstinskij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0,0764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2,2100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Le 29-27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0,0287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0,9258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Ledana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0,0516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1,5138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Neptun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2,2243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NJ 55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0,0123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1,5963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NJA 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0,0370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1,3517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Oranžred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0,0119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1,1138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Ruz de river solta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0,0356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0,6015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63879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Silistrenska kompotna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0,0253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1,1853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Silverkot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0,0592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1,0689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Sundrop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0,0231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0,7922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Tomkot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0,0256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0,9246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Velikij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0,0711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1,4459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  <a:tr h="1606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Vognik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0,0101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0,8084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86" marR="6586" marT="6586" marB="0" anchor="b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42910" y="1285860"/>
            <a:ext cx="72866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adržaj 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(μg/100 g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jezgra)</a:t>
            </a:r>
            <a:r>
              <a:rPr lang="sr-Latn-RS" sz="1200" dirty="0" smtClean="0">
                <a:latin typeface="Times New Roman" pitchFamily="18" charset="0"/>
                <a:cs typeface="Times New Roman" pitchFamily="18" charset="0"/>
              </a:rPr>
              <a:t> šećernih alkohola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u jezgrima ispitivanih sorti kajsija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71472" y="642918"/>
            <a:ext cx="4257676" cy="4572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Rezultati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klasterske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analize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C:\Users\Jelena\Desktop\slike\Cluster analysis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000240"/>
            <a:ext cx="514353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071538" y="5072074"/>
            <a:ext cx="60722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Dendrogram na osnovu koncentracije sećera u jezgrima ispitivanih sorti kajsija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 b="1" dirty="0" smtClean="0">
                <a:solidFill>
                  <a:srgbClr val="002060"/>
                </a:solidFill>
              </a:rPr>
              <a:t>LITERATURA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ph idx="1"/>
          </p:nvPr>
        </p:nvGraphicFramePr>
        <p:xfrm>
          <a:off x="523875" y="1481138"/>
          <a:ext cx="7905750" cy="4846637"/>
        </p:xfrm>
        <a:graphic>
          <a:graphicData uri="http://schemas.openxmlformats.org/presentationml/2006/ole">
            <p:oleObj spid="_x0000_s4098" name="Document" r:id="rId3" imgW="5255873" imgH="322331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2800" dirty="0" smtClean="0">
                <a:solidFill>
                  <a:srgbClr val="002060"/>
                </a:solidFill>
                <a:latin typeface="Times New Roman" pitchFamily="18" charset="0"/>
              </a:rPr>
              <a:t>ZNAČAJNE CIFRE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ph idx="1"/>
          </p:nvPr>
        </p:nvGraphicFramePr>
        <p:xfrm>
          <a:off x="1460500" y="1146175"/>
          <a:ext cx="6251575" cy="5370513"/>
        </p:xfrm>
        <a:graphic>
          <a:graphicData uri="http://schemas.openxmlformats.org/presentationml/2006/ole">
            <p:oleObj spid="_x0000_s5122" name="Document" r:id="rId3" imgW="5961398" imgH="5121578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16013" y="908050"/>
            <a:ext cx="7354887" cy="45307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Apsolutna i relativna nesigurnost</a:t>
            </a:r>
          </a:p>
          <a:p>
            <a:pPr eaLnBrk="1" hangingPunct="1">
              <a:defRPr/>
            </a:pPr>
            <a:endParaRPr lang="sr-Latn-CS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pl-PL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Rezultate merenja (analize) treba izražavati samo značajnim ciframa</a:t>
            </a:r>
            <a:r>
              <a:rPr lang="sr-Latn-C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ph sz="half" idx="4294967295"/>
          </p:nvPr>
        </p:nvGraphicFramePr>
        <p:xfrm>
          <a:off x="1193800" y="3141663"/>
          <a:ext cx="6416675" cy="3149600"/>
        </p:xfrm>
        <a:graphic>
          <a:graphicData uri="http://schemas.openxmlformats.org/presentationml/2006/ole">
            <p:oleObj spid="_x0000_s6146" name="Document" r:id="rId3" imgW="5372623" imgH="2637123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2800" dirty="0" smtClean="0">
                <a:solidFill>
                  <a:srgbClr val="002060"/>
                </a:solidFill>
                <a:latin typeface="Times New Roman" pitchFamily="18" charset="0"/>
              </a:rPr>
              <a:t>ZAOKRUGLJIVANJE BROJEVA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ph idx="1"/>
          </p:nvPr>
        </p:nvGraphicFramePr>
        <p:xfrm>
          <a:off x="982663" y="1196975"/>
          <a:ext cx="6732587" cy="4960938"/>
        </p:xfrm>
        <a:graphic>
          <a:graphicData uri="http://schemas.openxmlformats.org/presentationml/2006/ole">
            <p:oleObj spid="_x0000_s7170" name="Document" r:id="rId3" imgW="5380526" imgH="396324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928688" y="1714500"/>
            <a:ext cx="659606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2800">
                <a:latin typeface="Times New Roman" pitchFamily="18" charset="0"/>
                <a:cs typeface="Times New Roman" pitchFamily="18" charset="0"/>
              </a:rPr>
              <a:t>Primer. </a:t>
            </a: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pt-PT" sz="2800">
                <a:latin typeface="Times New Roman" pitchFamily="18" charset="0"/>
                <a:cs typeface="Times New Roman" pitchFamily="18" charset="0"/>
              </a:rPr>
              <a:t>Zaokrugliti na tri decimale sledeće brojeve: </a:t>
            </a:r>
          </a:p>
          <a:p>
            <a:pPr algn="just">
              <a:lnSpc>
                <a:spcPct val="120000"/>
              </a:lnSpc>
            </a:pPr>
            <a:r>
              <a:rPr lang="pt-PT" sz="2800">
                <a:latin typeface="Times New Roman" pitchFamily="18" charset="0"/>
                <a:cs typeface="Times New Roman" pitchFamily="18" charset="0"/>
              </a:rPr>
              <a:t>2,97628; 0,0175; 1,436501; 6,7185; 4,9996. </a:t>
            </a:r>
          </a:p>
          <a:p>
            <a:pPr algn="just">
              <a:lnSpc>
                <a:spcPct val="120000"/>
              </a:lnSpc>
            </a:pPr>
            <a:endParaRPr lang="pt-PT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l-PL" sz="4000" b="1" i="1" smtClean="0"/>
              <a:t>nikada</a:t>
            </a:r>
            <a:r>
              <a:rPr lang="pl-PL" sz="4000" b="1" smtClean="0"/>
              <a:t> se zaokrugljivanje ne vrši sekvencijalno</a:t>
            </a:r>
            <a:endParaRPr lang="sr-Latn-CS" sz="4000" b="1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>
            <p:ph idx="1"/>
          </p:nvPr>
        </p:nvGraphicFramePr>
        <p:xfrm>
          <a:off x="987425" y="2511425"/>
          <a:ext cx="7213600" cy="3482975"/>
        </p:xfrm>
        <a:graphic>
          <a:graphicData uri="http://schemas.openxmlformats.org/presentationml/2006/ole">
            <p:oleObj spid="_x0000_s8194" name="Document" r:id="rId3" imgW="7060638" imgH="3080724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977900" y="1130300"/>
          <a:ext cx="6972300" cy="3019425"/>
        </p:xfrm>
        <a:graphic>
          <a:graphicData uri="http://schemas.openxmlformats.org/presentationml/2006/ole">
            <p:oleObj spid="_x0000_s9218" name="Document" r:id="rId3" imgW="5360768" imgH="1833816" progId="Word.Document.8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044575" y="4368800"/>
          <a:ext cx="6967538" cy="1955800"/>
        </p:xfrm>
        <a:graphic>
          <a:graphicData uri="http://schemas.openxmlformats.org/presentationml/2006/ole">
            <p:oleObj spid="_x0000_s9219" name="Document" r:id="rId4" imgW="5369749" imgH="145430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41400" y="1054100"/>
          <a:ext cx="7543800" cy="3814763"/>
        </p:xfrm>
        <a:graphic>
          <a:graphicData uri="http://schemas.openxmlformats.org/presentationml/2006/ole">
            <p:oleObj spid="_x0000_s10242" name="Document" r:id="rId3" imgW="5390377" imgH="309516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692275" y="1052513"/>
          <a:ext cx="5189538" cy="4497387"/>
        </p:xfrm>
        <a:graphic>
          <a:graphicData uri="http://schemas.openxmlformats.org/presentationml/2006/ole">
            <p:oleObj spid="_x0000_s11266" name="Document" r:id="rId3" imgW="5262339" imgH="457139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1331913" y="1052513"/>
            <a:ext cx="6916737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128,6 : 0,069 = 1863,768116</a:t>
            </a:r>
            <a:endParaRPr lang="sr-Latn-CS" sz="2600"/>
          </a:p>
          <a:p>
            <a:pPr indent="457200" algn="just" eaLnBrk="0" hangingPunct="0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1863,768116 · 0,014 = 26 </a:t>
            </a:r>
            <a:r>
              <a:rPr lang="sl-SI" sz="2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sl-SI" sz="2600">
                <a:cs typeface="Times New Roman" pitchFamily="18" charset="0"/>
              </a:rPr>
              <a:t> </a:t>
            </a:r>
            <a:endParaRPr lang="sl-SI" sz="2600"/>
          </a:p>
          <a:p>
            <a:pPr indent="457200" algn="just" eaLnBrk="0" hangingPunct="0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nesigurnost na mestu desetica </a:t>
            </a:r>
            <a:endParaRPr lang="sl-SI" sz="2600"/>
          </a:p>
          <a:p>
            <a:pPr indent="457200" algn="just" eaLnBrk="0" hangingPunct="0">
              <a:lnSpc>
                <a:spcPct val="130000"/>
              </a:lnSpc>
            </a:pPr>
            <a:r>
              <a:rPr lang="sl-SI" sz="2600">
                <a:cs typeface="Times New Roman" pitchFamily="18" charset="0"/>
                <a:sym typeface="Wingdings 3" pitchFamily="18" charset="2"/>
              </a:rPr>
              <a:t></a:t>
            </a:r>
            <a:r>
              <a:rPr lang="sl-SI" sz="2600">
                <a:cs typeface="Times New Roman" pitchFamily="18" charset="0"/>
              </a:rPr>
              <a:t> rezultat treba zapisati u obliku 1,86×10</a:t>
            </a:r>
            <a:r>
              <a:rPr lang="sl-SI" sz="26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sl-SI" sz="2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1476375" y="3933825"/>
            <a:ext cx="60325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l-SI" sz="2600">
                <a:solidFill>
                  <a:schemeClr val="tx2"/>
                </a:solidFill>
              </a:rPr>
              <a:t>Drugo pravilo:</a:t>
            </a:r>
          </a:p>
          <a:p>
            <a:pPr algn="just">
              <a:lnSpc>
                <a:spcPct val="130000"/>
              </a:lnSpc>
            </a:pPr>
            <a:r>
              <a:rPr lang="sl-SI" sz="2600">
                <a:solidFill>
                  <a:schemeClr val="tx2"/>
                </a:solidFill>
                <a:cs typeface="Times New Roman" pitchFamily="18" charset="0"/>
              </a:rPr>
              <a:t>128,6 : 0,069 = 1863,768116 </a:t>
            </a:r>
            <a:r>
              <a:rPr lang="sl-SI" sz="2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</a:t>
            </a:r>
            <a:r>
              <a:rPr lang="sl-SI" sz="2600">
                <a:solidFill>
                  <a:schemeClr val="tx2"/>
                </a:solidFill>
                <a:cs typeface="Times New Roman" pitchFamily="18" charset="0"/>
              </a:rPr>
              <a:t> 1,9×10</a:t>
            </a:r>
            <a:r>
              <a:rPr lang="sl-SI" sz="2600" baseline="300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sl-SI" sz="2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sl-SI" sz="2600">
              <a:solidFill>
                <a:schemeClr val="tx2"/>
              </a:solidFill>
              <a:latin typeface="Times New Roman" pitchFamily="18" charset="0"/>
              <a:sym typeface="Symbol" pitchFamily="18" charset="2"/>
            </a:endParaRPr>
          </a:p>
          <a:p>
            <a:pPr algn="just">
              <a:lnSpc>
                <a:spcPct val="130000"/>
              </a:lnSpc>
            </a:pPr>
            <a:r>
              <a:rPr lang="sl-SI" sz="2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(broj sa dve značajne cifre)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0" y="908050"/>
            <a:ext cx="9002713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sl-SI" sz="2600"/>
              <a:t>D</a:t>
            </a:r>
            <a:r>
              <a:rPr lang="sl-SI" sz="2600">
                <a:cs typeface="Times New Roman" pitchFamily="18" charset="0"/>
              </a:rPr>
              <a:t>obijeni rezultat, ne računajući predznak i mesto zareza, </a:t>
            </a:r>
            <a:endParaRPr lang="sl-SI" sz="2600"/>
          </a:p>
          <a:p>
            <a:pPr algn="just">
              <a:lnSpc>
                <a:spcPct val="130000"/>
              </a:lnSpc>
            </a:pPr>
            <a:r>
              <a:rPr lang="sl-SI" sz="2600">
                <a:cs typeface="Times New Roman" pitchFamily="18" charset="0"/>
              </a:rPr>
              <a:t>manji od “ograničavajućeg broja” </a:t>
            </a:r>
            <a:endParaRPr lang="sl-SI" sz="2600"/>
          </a:p>
          <a:p>
            <a:pPr algn="just">
              <a:lnSpc>
                <a:spcPct val="130000"/>
              </a:lnSpc>
            </a:pPr>
            <a:r>
              <a:rPr lang="sl-SI" sz="2600">
                <a:cs typeface="Times New Roman" pitchFamily="18" charset="0"/>
                <a:sym typeface="Wingdings 3" pitchFamily="18" charset="2"/>
              </a:rPr>
              <a:t></a:t>
            </a:r>
            <a:r>
              <a:rPr lang="sl-SI" sz="2600">
                <a:cs typeface="Times New Roman" pitchFamily="18" charset="0"/>
              </a:rPr>
              <a:t> u dobijenom rezultatu treba zadržati još jednu cifru</a:t>
            </a:r>
            <a:endParaRPr lang="sl-SI" sz="2600"/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1331913" y="4724400"/>
            <a:ext cx="66246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l-SI" sz="2800">
                <a:cs typeface="Times New Roman" pitchFamily="18" charset="0"/>
              </a:rPr>
              <a:t>19</a:t>
            </a:r>
            <a:r>
              <a:rPr lang="sl-SI" sz="2800"/>
              <a:t> </a:t>
            </a:r>
            <a:r>
              <a:rPr lang="sl-SI" sz="2800">
                <a:cs typeface="Times New Roman" pitchFamily="18" charset="0"/>
              </a:rPr>
              <a:t>&lt;</a:t>
            </a:r>
            <a:r>
              <a:rPr lang="sl-SI" sz="2800"/>
              <a:t> </a:t>
            </a:r>
            <a:r>
              <a:rPr lang="sl-SI" sz="2800">
                <a:cs typeface="Times New Roman" pitchFamily="18" charset="0"/>
              </a:rPr>
              <a:t>69 </a:t>
            </a:r>
            <a:r>
              <a:rPr lang="sl-SI" sz="2800">
                <a:cs typeface="Times New Roman" pitchFamily="18" charset="0"/>
                <a:sym typeface="Symbol" pitchFamily="18" charset="2"/>
              </a:rPr>
              <a:t></a:t>
            </a:r>
            <a:r>
              <a:rPr lang="sl-SI" sz="2800">
                <a:cs typeface="Times New Roman" pitchFamily="18" charset="0"/>
              </a:rPr>
              <a:t> rezultat </a:t>
            </a:r>
            <a:r>
              <a:rPr lang="sl-SI" sz="2800"/>
              <a:t>je</a:t>
            </a:r>
            <a:r>
              <a:rPr lang="sl-SI" sz="2800">
                <a:cs typeface="Times New Roman" pitchFamily="18" charset="0"/>
              </a:rPr>
              <a:t> 1,86×10</a:t>
            </a:r>
            <a:r>
              <a:rPr lang="sl-SI" sz="2800" baseline="30000">
                <a:cs typeface="Times New Roman" pitchFamily="18" charset="0"/>
                <a:sym typeface="Symbol" pitchFamily="18" charset="2"/>
              </a:rPr>
              <a:t>3</a:t>
            </a:r>
            <a:r>
              <a:rPr lang="sl-SI" sz="2800">
                <a:latin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1476375" y="3357563"/>
            <a:ext cx="63642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>
                <a:cs typeface="Times New Roman" pitchFamily="18" charset="0"/>
              </a:rPr>
              <a:t>128,6 : 0,069 = 1863,768116 </a:t>
            </a:r>
            <a:r>
              <a:rPr lang="sl-SI" sz="28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</a:t>
            </a:r>
            <a:r>
              <a:rPr lang="sl-SI" sz="2800">
                <a:cs typeface="Times New Roman" pitchFamily="18" charset="0"/>
              </a:rPr>
              <a:t> 1,9×10</a:t>
            </a:r>
            <a:r>
              <a:rPr lang="sl-SI" sz="28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sr-Latn-CS" sz="14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766888" y="1630363"/>
          <a:ext cx="5780087" cy="2417762"/>
        </p:xfrm>
        <a:graphic>
          <a:graphicData uri="http://schemas.openxmlformats.org/presentationml/2006/ole">
            <p:oleObj spid="_x0000_s12290" name="Document" r:id="rId3" imgW="5278708" imgH="220995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611313" y="1335088"/>
          <a:ext cx="5486400" cy="4572000"/>
        </p:xfrm>
        <a:graphic>
          <a:graphicData uri="http://schemas.openxmlformats.org/presentationml/2006/ole">
            <p:oleObj spid="_x0000_s13314" name="Document" r:id="rId3" imgW="5537149" imgH="462144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903413" y="1346200"/>
          <a:ext cx="5559425" cy="4214813"/>
        </p:xfrm>
        <a:graphic>
          <a:graphicData uri="http://schemas.openxmlformats.org/presentationml/2006/ole">
            <p:oleObj spid="_x0000_s14338" name="Document" r:id="rId3" imgW="5568988" imgH="423097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taylor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908050"/>
            <a:ext cx="3095625" cy="4524375"/>
          </a:xfrm>
        </p:spPr>
      </p:pic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3492500" y="1341438"/>
            <a:ext cx="511968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200">
                <a:solidFill>
                  <a:schemeClr val="tx2"/>
                </a:solidFill>
                <a:latin typeface="Times New Roman" pitchFamily="18" charset="0"/>
                <a:sym typeface="Wingdings 3" pitchFamily="18" charset="2"/>
              </a:rPr>
              <a:t>   Stanica Montparnas, Pariz, 22.10.1895.</a:t>
            </a:r>
          </a:p>
        </p:txBody>
      </p:sp>
      <p:sp>
        <p:nvSpPr>
          <p:cNvPr id="43012" name="Text Box 6"/>
          <p:cNvSpPr txBox="1">
            <a:spLocks noChangeArrowheads="1"/>
          </p:cNvSpPr>
          <p:nvPr/>
        </p:nvSpPr>
        <p:spPr bwMode="auto">
          <a:xfrm>
            <a:off x="3348038" y="2205038"/>
            <a:ext cx="5545137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800" b="1">
                <a:solidFill>
                  <a:schemeClr val="tx2"/>
                </a:solidFill>
                <a:latin typeface="Times New Roman" pitchFamily="18" charset="0"/>
              </a:rPr>
              <a:t>Greške u hemijskoj analizi </a:t>
            </a: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mogu da imaju ozbiljne posledice: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postavljanje dijagnoze bolesti i   određivanje terapije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određivanje opasnog otpada i zagađenja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kontrola kvaliteta industrijskih  proizvoda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solidFill>
                  <a:schemeClr val="tx2"/>
                </a:solidFill>
                <a:latin typeface="Times New Roman" pitchFamily="18" charset="0"/>
              </a:rPr>
              <a:t> razrešavanje krivičnih dela</a:t>
            </a: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PREGLED GREŠAKA U HEMIJSKOJ ANALIZI</a:t>
            </a:r>
            <a:r>
              <a:rPr lang="sr-Latn-CS" sz="4000"/>
              <a:t> </a:t>
            </a:r>
          </a:p>
        </p:txBody>
      </p:sp>
      <p:sp>
        <p:nvSpPr>
          <p:cNvPr id="44035" name="Text Box 9"/>
          <p:cNvSpPr txBox="1">
            <a:spLocks noChangeArrowheads="1"/>
          </p:cNvSpPr>
          <p:nvPr/>
        </p:nvSpPr>
        <p:spPr bwMode="auto">
          <a:xfrm>
            <a:off x="684213" y="2060575"/>
            <a:ext cx="8002587" cy="417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>
                <a:latin typeface="Calibri" pitchFamily="34" charset="0"/>
              </a:rPr>
              <a:t>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brza i pouzdana analitička kontrola</a:t>
            </a:r>
          </a:p>
          <a:p>
            <a:pPr>
              <a:buFont typeface="Wingdings" pitchFamily="2" charset="2"/>
              <a:buChar char="q"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 </a:t>
            </a:r>
            <a:r>
              <a:rPr lang="en-US" sz="2400">
                <a:solidFill>
                  <a:srgbClr val="CC3300"/>
                </a:solidFill>
                <a:latin typeface="Calibri" pitchFamily="34" charset="0"/>
              </a:rPr>
              <a:t>nemoguće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</a:rPr>
              <a:t>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potpuno eliminisanje grešaka pri hemijskoj analizi</a:t>
            </a:r>
          </a:p>
          <a:p>
            <a:pPr>
              <a:buFont typeface="Wingdings" pitchFamily="2" charset="2"/>
              <a:buChar char="q"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 značajno određivanje veličine i orijentacije grešaka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</a:rPr>
              <a:t> </a:t>
            </a:r>
            <a:endParaRPr lang="en-US" sz="2400">
              <a:solidFill>
                <a:srgbClr val="006666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solidFill>
                  <a:srgbClr val="006666"/>
                </a:solidFill>
                <a:latin typeface="Calibri" pitchFamily="34" charset="0"/>
              </a:rPr>
              <a:t>	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 </a:t>
            </a:r>
            <a:r>
              <a:rPr lang="en-U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pou</a:t>
            </a:r>
            <a:r>
              <a:rPr lang="sr-Latn-C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zdanost rezultata</a:t>
            </a:r>
          </a:p>
          <a:p>
            <a:pPr>
              <a:buFont typeface="Wingdings" pitchFamily="2" charset="2"/>
              <a:buNone/>
            </a:pPr>
            <a:endParaRPr lang="sr-Latn-CS" sz="2400" b="1" i="1">
              <a:solidFill>
                <a:srgbClr val="006666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Char char="§"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hemičar 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pouzdano izvrš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avanje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odgovarajuć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analiz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(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analitičar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):</a:t>
            </a:r>
            <a:r>
              <a:rPr lang="sr-Latn-CS">
                <a:latin typeface="Calibri" pitchFamily="34" charset="0"/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odab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r odgovarajuć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eg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postupk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	- 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ocen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dobijen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ih</a:t>
            </a:r>
            <a:r>
              <a:rPr lang="en-U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rezultat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a</a:t>
            </a: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rgbClr val="006666"/>
              </a:solidFill>
              <a:latin typeface="Calibri" pitchFamily="34" charset="0"/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	</a:t>
            </a:r>
            <a:r>
              <a:rPr lang="sr-Latn-CS" sz="2400" b="1" i="1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Iskustvo ili statistika?</a:t>
            </a:r>
            <a:r>
              <a:rPr lang="sr-Latn-CS" sz="24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  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latin typeface="Calibri" pitchFamily="34" charset="0"/>
                <a:sym typeface="Wingdings 3" pitchFamily="18" charset="2"/>
              </a:rPr>
              <a:t>		 </a:t>
            </a:r>
            <a:endParaRPr lang="en-US" sz="2400">
              <a:latin typeface="Calibri" pitchFamily="34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>
            <p:ph type="title"/>
          </p:nvPr>
        </p:nvGraphicFramePr>
        <p:xfrm>
          <a:off x="468313" y="404813"/>
          <a:ext cx="8164512" cy="1081087"/>
        </p:xfrm>
        <a:graphic>
          <a:graphicData uri="http://schemas.openxmlformats.org/presentationml/2006/ole">
            <p:oleObj spid="_x0000_s15362" name="Document" r:id="rId3" imgW="5731089" imgH="758907" progId="Word.Document.8">
              <p:embed/>
            </p:oleObj>
          </a:graphicData>
        </a:graphic>
      </p:graphicFrame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900113" y="1628775"/>
            <a:ext cx="772477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lang="sr-Latn-CS" sz="3200" b="1" i="1">
                <a:solidFill>
                  <a:srgbClr val="006666"/>
                </a:solidFill>
                <a:latin typeface="Calibri" pitchFamily="34" charset="0"/>
              </a:rPr>
              <a:t>Greška = razlika između prave i izmerene 	   	 	     (izračunate) vrednosti</a:t>
            </a:r>
          </a:p>
          <a:p>
            <a:pPr marL="342900" indent="-342900">
              <a:buFont typeface="Wingdings" pitchFamily="2" charset="2"/>
              <a:buNone/>
            </a:pPr>
            <a:endParaRPr lang="sr-Latn-CS" sz="3200" b="1" i="1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None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</a:rPr>
              <a:t>Na osnovu uticaja na rezultat analize:</a:t>
            </a:r>
          </a:p>
          <a:p>
            <a:pPr marL="342900" indent="-342900">
              <a:buFont typeface="Wingdings" pitchFamily="2" charset="2"/>
              <a:buNone/>
            </a:pPr>
            <a:endParaRPr lang="sr-Latn-CS" sz="2800" b="1" i="1">
              <a:solidFill>
                <a:srgbClr val="006666"/>
              </a:solidFill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</a:rPr>
              <a:t>S</a:t>
            </a:r>
            <a:r>
              <a:rPr lang="en-US" sz="2800" b="1" i="1">
                <a:solidFill>
                  <a:srgbClr val="006666"/>
                </a:solidFill>
                <a:latin typeface="Calibri" pitchFamily="34" charset="0"/>
              </a:rPr>
              <a:t>lučajne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(neodređene): uvek se javljaju; obično male; ne iskrivljuju konačni rezultat u odnosu na tačnu vrednost;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   uzroci nepoznati; matematički model raspodele</a:t>
            </a:r>
          </a:p>
          <a:p>
            <a:pPr marL="342900" indent="-342900">
              <a:buFont typeface="Wingdings" pitchFamily="2" charset="2"/>
              <a:buNone/>
            </a:pPr>
            <a:endParaRPr lang="sr-Latn-CS">
              <a:solidFill>
                <a:srgbClr val="0066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539750" y="3573463"/>
            <a:ext cx="75374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G</a:t>
            </a:r>
            <a:r>
              <a:rPr lang="en-U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rube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: obično GREŠKE ANALITIČARA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(izbor metode, čuvanje uzoraka, </a:t>
            </a:r>
            <a:r>
              <a:rPr lang="sr-Latn-CS" sz="2800" u="sng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izračunavanje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); </a:t>
            </a:r>
          </a:p>
          <a:p>
            <a:pPr marL="342900" indent="-342900">
              <a:buFont typeface="Wingdings" pitchFamily="2" charset="2"/>
              <a:buNone/>
            </a:pP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jako iskrivljuju krajnji rezultat;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	</a:t>
            </a: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Primena statistike</a:t>
            </a:r>
          </a:p>
          <a:p>
            <a:pPr marL="342900" indent="-342900" eaLnBrk="0" hangingPunct="0"/>
            <a:endParaRPr lang="sr-Latn-CS" b="1" i="1"/>
          </a:p>
        </p:txBody>
      </p:sp>
      <p:sp>
        <p:nvSpPr>
          <p:cNvPr id="45059" name="Rectangle 6"/>
          <p:cNvSpPr>
            <a:spLocks noChangeArrowheads="1"/>
          </p:cNvSpPr>
          <p:nvPr/>
        </p:nvSpPr>
        <p:spPr bwMode="auto">
          <a:xfrm>
            <a:off x="323850" y="768350"/>
            <a:ext cx="863917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Sistematske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(određene):  uvek iskrivljuju rezultat;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uslovljene analitičkim postupkom (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smanjen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precizno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st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solidFill>
                <a:srgbClr val="006666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aparata, pogrešn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o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rukovanje, nečistoć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a </a:t>
            </a:r>
            <a:r>
              <a:rPr lang="en-U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reagenasa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);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   		</a:t>
            </a:r>
          </a:p>
          <a:p>
            <a:pPr marL="342900" indent="-342900"/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	</a:t>
            </a:r>
            <a:r>
              <a:rPr lang="sr-Latn-CS" sz="2800" b="1" i="1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Matematika nemoćna!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solidFill>
                <a:srgbClr val="006666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eaLnBrk="0" hangingPunct="0"/>
            <a:endParaRPr lang="sr-Latn-CS" sz="28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+mj-ea"/>
                <a:cs typeface="+mj-cs"/>
              </a:rPr>
              <a:t>PRECIZNOST I TAČNOST REZULTATA HEMIJSKE ANALIZE</a:t>
            </a:r>
            <a:r>
              <a:rPr lang="sr-Latn-CS" sz="40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6085" name="TextBox 7"/>
          <p:cNvSpPr txBox="1">
            <a:spLocks noChangeArrowheads="1"/>
          </p:cNvSpPr>
          <p:nvPr/>
        </p:nvSpPr>
        <p:spPr bwMode="auto">
          <a:xfrm>
            <a:off x="762000" y="2514600"/>
            <a:ext cx="7010400" cy="320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sz="2400" b="1" i="1" dirty="0" err="1">
                <a:solidFill>
                  <a:srgbClr val="006666"/>
                </a:solidFill>
                <a:latin typeface="Times New Roman" pitchFamily="18" charset="0"/>
              </a:rPr>
              <a:t>Precizni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sr-Latn-CS" sz="2400" b="1" dirty="0">
                <a:solidFill>
                  <a:srgbClr val="006666"/>
                </a:solidFill>
                <a:latin typeface="Times New Roman" pitchFamily="18" charset="0"/>
              </a:rPr>
              <a:t>= 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rezultati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paralelnih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određivanja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se 		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međusobno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dobro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6666"/>
                </a:solidFill>
                <a:latin typeface="Times New Roman" pitchFamily="18" charset="0"/>
              </a:rPr>
              <a:t>slažu</a:t>
            </a:r>
            <a:endParaRPr lang="en-US" sz="2400" b="1" dirty="0" smtClean="0">
              <a:solidFill>
                <a:srgbClr val="006666"/>
              </a:solidFill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endParaRPr lang="sr-Latn-CS" sz="2400" b="1" dirty="0">
              <a:solidFill>
                <a:srgbClr val="006666"/>
              </a:solidFill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sr-Latn-CS" sz="2400" b="1" i="1" dirty="0">
                <a:solidFill>
                  <a:srgbClr val="006666"/>
                </a:solidFill>
                <a:latin typeface="Times New Roman" pitchFamily="18" charset="0"/>
              </a:rPr>
              <a:t>T</a:t>
            </a:r>
            <a:r>
              <a:rPr lang="en-US" sz="2400" b="1" i="1" dirty="0" err="1">
                <a:solidFill>
                  <a:srgbClr val="006666"/>
                </a:solidFill>
                <a:latin typeface="Times New Roman" pitchFamily="18" charset="0"/>
              </a:rPr>
              <a:t>ačni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sr-Latn-CS" sz="2400" b="1" dirty="0">
                <a:solidFill>
                  <a:srgbClr val="006666"/>
                </a:solidFill>
                <a:latin typeface="Times New Roman" pitchFamily="18" charset="0"/>
              </a:rPr>
              <a:t>= 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oni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koji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se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slažu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sa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stvarnim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			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sadržajem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sr-Latn-CS" sz="2400" b="1" dirty="0">
                <a:solidFill>
                  <a:srgbClr val="006666"/>
                </a:solidFill>
                <a:latin typeface="Times New Roman" pitchFamily="18" charset="0"/>
              </a:rPr>
              <a:t>određivane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komponente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		(ne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podležu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nekoj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sistematskoj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6666"/>
                </a:solidFill>
                <a:latin typeface="Times New Roman" pitchFamily="18" charset="0"/>
              </a:rPr>
              <a:t>grešci</a:t>
            </a:r>
            <a:r>
              <a:rPr lang="en-US" sz="2400" b="1" dirty="0">
                <a:solidFill>
                  <a:srgbClr val="006666"/>
                </a:solidFill>
                <a:latin typeface="Times New Roman" pitchFamily="18" charset="0"/>
              </a:rPr>
              <a:t>)</a:t>
            </a:r>
            <a:endParaRPr lang="sr-Latn-CS" sz="2400" b="1" dirty="0">
              <a:solidFill>
                <a:srgbClr val="006666"/>
              </a:solidFill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692150"/>
            <a:ext cx="86106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86200" y="5867400"/>
            <a:ext cx="1360488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RS" sz="2800" b="1" dirty="0">
                <a:latin typeface="Times New Roman" pitchFamily="18" charset="0"/>
                <a:cs typeface="Times New Roman" pitchFamily="18" charset="0"/>
              </a:rPr>
              <a:t>C ili D?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APSOLUTNE I RELATIVNE GREŠKE</a:t>
            </a:r>
            <a:r>
              <a:rPr lang="sr-Latn-CS" sz="4000"/>
              <a:t> 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2419350" y="2586038"/>
          <a:ext cx="114300" cy="215900"/>
        </p:xfrm>
        <a:graphic>
          <a:graphicData uri="http://schemas.openxmlformats.org/presentationml/2006/ole">
            <p:oleObj spid="_x0000_s16386" name="Equation" r:id="rId3" imgW="114120" imgH="21564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827088" y="2124075"/>
          <a:ext cx="1843087" cy="558800"/>
        </p:xfrm>
        <a:graphic>
          <a:graphicData uri="http://schemas.openxmlformats.org/presentationml/2006/ole">
            <p:oleObj spid="_x0000_s16387" name="Equation" r:id="rId4" imgW="838080" imgH="25380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3203575" y="2060575"/>
          <a:ext cx="5765800" cy="1054100"/>
        </p:xfrm>
        <a:graphic>
          <a:graphicData uri="http://schemas.openxmlformats.org/presentationml/2006/ole">
            <p:oleObj spid="_x0000_s16388" name="Document" r:id="rId5" imgW="5747431" imgH="1051238" progId="Word.Document.8">
              <p:embed/>
            </p:oleObj>
          </a:graphicData>
        </a:graphic>
      </p:graphicFrame>
      <p:sp>
        <p:nvSpPr>
          <p:cNvPr id="16393" name="Text Box 8"/>
          <p:cNvSpPr txBox="1">
            <a:spLocks noChangeArrowheads="1"/>
          </p:cNvSpPr>
          <p:nvPr/>
        </p:nvSpPr>
        <p:spPr bwMode="auto">
          <a:xfrm>
            <a:off x="950913" y="22193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ahoma" pitchFamily="34" charset="0"/>
            </a:endParaRP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>
            <p:ph sz="quarter" idx="4"/>
          </p:nvPr>
        </p:nvGraphicFramePr>
        <p:xfrm>
          <a:off x="323850" y="4005263"/>
          <a:ext cx="2692400" cy="925512"/>
        </p:xfrm>
        <a:graphic>
          <a:graphicData uri="http://schemas.openxmlformats.org/presentationml/2006/ole">
            <p:oleObj spid="_x0000_s16389" name="Equation" r:id="rId6" imgW="1218960" imgH="419040" progId="Equation.3">
              <p:embed/>
            </p:oleObj>
          </a:graphicData>
        </a:graphic>
      </p:graphicFrame>
      <p:sp>
        <p:nvSpPr>
          <p:cNvPr id="16394" name="Text Box 13"/>
          <p:cNvSpPr txBox="1">
            <a:spLocks noChangeArrowheads="1"/>
          </p:cNvSpPr>
          <p:nvPr/>
        </p:nvSpPr>
        <p:spPr bwMode="auto">
          <a:xfrm>
            <a:off x="3276600" y="3933825"/>
            <a:ext cx="5076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Procenti ili promili</a:t>
            </a:r>
          </a:p>
          <a:p>
            <a:r>
              <a:rPr lang="sr-Latn-CS" sz="2400">
                <a:latin typeface="Calibri" pitchFamily="34" charset="0"/>
              </a:rPr>
              <a:t>Omogućava poređenje tačnosti rezultata</a:t>
            </a:r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2778125" y="5272088"/>
          <a:ext cx="3386138" cy="923925"/>
        </p:xfrm>
        <a:graphic>
          <a:graphicData uri="http://schemas.openxmlformats.org/presentationml/2006/ole">
            <p:oleObj spid="_x0000_s16390" name="Equation" r:id="rId7" imgW="1536480" imgH="419040" progId="Equation.3">
              <p:embed/>
            </p:oleObj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684213" y="2997200"/>
          <a:ext cx="2065337" cy="446088"/>
        </p:xfrm>
        <a:graphic>
          <a:graphicData uri="http://schemas.openxmlformats.org/presentationml/2006/ole">
            <p:oleObj spid="_x0000_s16391" name="Equation" r:id="rId8" imgW="79992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Text Box 4"/>
          <p:cNvSpPr txBox="1">
            <a:spLocks noChangeArrowheads="1"/>
          </p:cNvSpPr>
          <p:nvPr/>
        </p:nvSpPr>
        <p:spPr bwMode="auto">
          <a:xfrm>
            <a:off x="879475" y="928688"/>
            <a:ext cx="46640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Prava vrednost najčešće nije poznata</a:t>
            </a: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r>
              <a:rPr lang="sr-Latn-CS" sz="2400">
                <a:latin typeface="Calibri" pitchFamily="34" charset="0"/>
                <a:sym typeface="Wingdings 3" pitchFamily="18" charset="2"/>
              </a:rPr>
              <a:t> </a:t>
            </a: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  <a:p>
            <a:endParaRPr lang="sr-Latn-CS" sz="2400">
              <a:latin typeface="Calibri" pitchFamily="34" charset="0"/>
              <a:sym typeface="Wingdings 3" pitchFamily="18" charset="2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552575" y="1554163"/>
          <a:ext cx="1036638" cy="868362"/>
        </p:xfrm>
        <a:graphic>
          <a:graphicData uri="http://schemas.openxmlformats.org/presentationml/2006/ole">
            <p:oleObj spid="_x0000_s17410" name="Equation" r:id="rId3" imgW="469800" imgH="39348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3792538" y="1776413"/>
          <a:ext cx="1562100" cy="558800"/>
        </p:xfrm>
        <a:graphic>
          <a:graphicData uri="http://schemas.openxmlformats.org/presentationml/2006/ole">
            <p:oleObj spid="_x0000_s17411" name="Equation" r:id="rId4" imgW="711000" imgH="253800" progId="Equation.3">
              <p:embed/>
            </p:oleObj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250825" y="2636838"/>
          <a:ext cx="7710488" cy="920750"/>
        </p:xfrm>
        <a:graphic>
          <a:graphicData uri="http://schemas.openxmlformats.org/presentationml/2006/ole">
            <p:oleObj spid="_x0000_s17412" name="Equation" r:id="rId5" imgW="3504960" imgH="419040" progId="Equation.3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611188" y="3789363"/>
          <a:ext cx="6586537" cy="447675"/>
        </p:xfrm>
        <a:graphic>
          <a:graphicData uri="http://schemas.openxmlformats.org/presentationml/2006/ole">
            <p:oleObj spid="_x0000_s17413" name="Equation" r:id="rId6" imgW="2984400" imgH="203040" progId="Equation.3">
              <p:embed/>
            </p:oleObj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539750" y="4508500"/>
          <a:ext cx="8250238" cy="950913"/>
        </p:xfrm>
        <a:graphic>
          <a:graphicData uri="http://schemas.openxmlformats.org/presentationml/2006/ole">
            <p:oleObj spid="_x0000_s17414" name="Equation" r:id="rId7" imgW="3746160" imgH="431640" progId="Equation.3">
              <p:embed/>
            </p:oleObj>
          </a:graphicData>
        </a:graphic>
      </p:graphicFrame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3348038" y="5661025"/>
          <a:ext cx="2741612" cy="608013"/>
        </p:xfrm>
        <a:graphic>
          <a:graphicData uri="http://schemas.openxmlformats.org/presentationml/2006/ole">
            <p:oleObj spid="_x0000_s17415" name="Equation" r:id="rId8" imgW="114300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rgbClr val="0066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RELATIVNA GREŠKA KRAJNJEG REZULTATA HEMIJSKE ANALIZE</a:t>
            </a:r>
            <a:r>
              <a:rPr lang="sr-Latn-CS" sz="4000"/>
              <a:t> 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773238"/>
            <a:ext cx="8002587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merenje određene mase uzorka (x</a:t>
            </a:r>
            <a:r>
              <a:rPr lang="en-US" sz="2400" baseline="-25000" smtClean="0">
                <a:latin typeface="Times New Roman" pitchFamily="18" charset="0"/>
              </a:rPr>
              <a:t>1</a:t>
            </a:r>
            <a:r>
              <a:rPr lang="en-US" sz="2400" smtClean="0">
                <a:latin typeface="Times New Roman" pitchFamily="18" charset="0"/>
              </a:rPr>
              <a:t>)</a:t>
            </a:r>
            <a:r>
              <a:rPr lang="sr-Latn-CS" sz="2400" smtClean="0">
                <a:latin typeface="Times New Roman" pitchFamily="18" charset="0"/>
              </a:rPr>
              <a:t> </a:t>
            </a:r>
            <a:r>
              <a:rPr lang="sr-Latn-CS" sz="2400" smtClean="0">
                <a:latin typeface="Times New Roman" pitchFamily="18" charset="0"/>
                <a:sym typeface="Wingdings 3" pitchFamily="18" charset="2"/>
              </a:rPr>
              <a:t> </a:t>
            </a:r>
          </a:p>
          <a:p>
            <a:pPr eaLnBrk="1" hangingPunct="1">
              <a:buFont typeface="Wingdings" pitchFamily="2" charset="2"/>
              <a:buNone/>
            </a:pPr>
            <a:r>
              <a:rPr lang="sr-Latn-CS" sz="2400" smtClean="0">
                <a:latin typeface="Times New Roman" pitchFamily="18" charset="0"/>
                <a:sym typeface="Wingdings 3" pitchFamily="18" charset="2"/>
              </a:rPr>
              <a:t>          analitički postupak       </a:t>
            </a:r>
            <a:r>
              <a:rPr lang="en-US" sz="2400" smtClean="0">
                <a:latin typeface="Times New Roman" pitchFamily="18" charset="0"/>
                <a:sym typeface="Wingdings 3" pitchFamily="18" charset="2"/>
              </a:rPr>
              <a:t>parametar (x</a:t>
            </a:r>
            <a:r>
              <a:rPr lang="en-US" sz="2400" baseline="-2500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en-US" sz="2400" smtClean="0">
                <a:latin typeface="Times New Roman" pitchFamily="18" charset="0"/>
                <a:sym typeface="Wingdings 3" pitchFamily="18" charset="2"/>
              </a:rPr>
              <a:t>)</a:t>
            </a:r>
            <a:r>
              <a:rPr lang="sr-Latn-CS" sz="2400" smtClean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400" smtClean="0"/>
              <a:t> </a:t>
            </a:r>
          </a:p>
          <a:p>
            <a:pPr eaLnBrk="1" hangingPunct="1">
              <a:buFont typeface="Wingdings 3" pitchFamily="18" charset="2"/>
              <a:buNone/>
            </a:pPr>
            <a:r>
              <a:rPr lang="sr-Latn-CS" sz="2200" smtClean="0"/>
              <a:t>				</a:t>
            </a:r>
            <a:r>
              <a:rPr lang="de-DE" sz="2800" smtClean="0">
                <a:latin typeface="Times New Roman" pitchFamily="18" charset="0"/>
              </a:rPr>
              <a:t>p = </a:t>
            </a:r>
            <a:r>
              <a:rPr lang="de-DE" sz="2800" b="1" i="1" smtClean="0">
                <a:latin typeface="Times New Roman" pitchFamily="18" charset="0"/>
              </a:rPr>
              <a:t>k</a:t>
            </a:r>
            <a:r>
              <a:rPr lang="de-DE" sz="2800" b="1" smtClean="0">
                <a:latin typeface="Times New Roman" pitchFamily="18" charset="0"/>
              </a:rPr>
              <a:t> </a:t>
            </a:r>
            <a:r>
              <a:rPr lang="sr-Latn-CS" sz="2800" smtClean="0">
                <a:latin typeface="Times New Roman" pitchFamily="18" charset="0"/>
              </a:rPr>
              <a:t>(</a:t>
            </a:r>
            <a:r>
              <a:rPr lang="de-DE" sz="2800" smtClean="0">
                <a:latin typeface="Times New Roman" pitchFamily="18" charset="0"/>
              </a:rPr>
              <a:t>x</a:t>
            </a:r>
            <a:r>
              <a:rPr lang="de-DE" sz="2800" baseline="-25000" smtClean="0">
                <a:latin typeface="Times New Roman" pitchFamily="18" charset="0"/>
              </a:rPr>
              <a:t>2</a:t>
            </a:r>
            <a:r>
              <a:rPr lang="de-DE" sz="2800" smtClean="0">
                <a:latin typeface="Times New Roman" pitchFamily="18" charset="0"/>
              </a:rPr>
              <a:t>/x</a:t>
            </a:r>
            <a:r>
              <a:rPr lang="de-DE" sz="2800" baseline="-25000" smtClean="0">
                <a:latin typeface="Times New Roman" pitchFamily="18" charset="0"/>
              </a:rPr>
              <a:t>1</a:t>
            </a:r>
            <a:r>
              <a:rPr lang="sr-Latn-CS" sz="2800" smtClean="0">
                <a:latin typeface="Times New Roman" pitchFamily="18" charset="0"/>
              </a:rPr>
              <a:t>)</a:t>
            </a:r>
            <a:endParaRPr lang="sr-Latn-CS" sz="2800" baseline="-25000" smtClean="0">
              <a:latin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de-DE" sz="2800" b="1" i="1" smtClean="0">
                <a:latin typeface="Times New Roman" pitchFamily="18" charset="0"/>
              </a:rPr>
              <a:t>k </a:t>
            </a:r>
            <a:r>
              <a:rPr lang="de-DE" sz="2800" smtClean="0">
                <a:latin typeface="Times New Roman" pitchFamily="18" charset="0"/>
              </a:rPr>
              <a:t>nije prava konstanta</a:t>
            </a:r>
            <a:r>
              <a:rPr lang="sr-Latn-CS" sz="2200" smtClean="0">
                <a:latin typeface="Times New Roman" pitchFamily="18" charset="0"/>
              </a:rPr>
              <a:t> </a:t>
            </a:r>
          </a:p>
          <a:p>
            <a:pPr eaLnBrk="1" hangingPunct="1">
              <a:buFont typeface="Wingdings 3" pitchFamily="18" charset="2"/>
              <a:buNone/>
            </a:pPr>
            <a:r>
              <a:rPr lang="de-DE" sz="2800" smtClean="0">
                <a:latin typeface="Times New Roman" pitchFamily="18" charset="0"/>
              </a:rPr>
              <a:t>	</a:t>
            </a:r>
            <a:r>
              <a:rPr lang="sr-Latn-CS" sz="2800" smtClean="0"/>
              <a:t>   </a:t>
            </a:r>
            <a:r>
              <a:rPr lang="sr-Latn-CS" sz="2800" smtClean="0">
                <a:sym typeface="Wingdings 3" pitchFamily="18" charset="2"/>
              </a:rPr>
              <a:t>		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p = x</a:t>
            </a:r>
            <a:r>
              <a:rPr lang="de-DE" sz="2800" baseline="-25000" smtClean="0">
                <a:latin typeface="Times New Roman" pitchFamily="18" charset="0"/>
                <a:sym typeface="Wingdings 3" pitchFamily="18" charset="2"/>
              </a:rPr>
              <a:t>3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de-DE" sz="2800" b="1" i="1" smtClean="0">
                <a:latin typeface="Times New Roman" pitchFamily="18" charset="0"/>
                <a:sym typeface="Wingdings 3" pitchFamily="18" charset="2"/>
              </a:rPr>
              <a:t>k’</a:t>
            </a:r>
            <a:r>
              <a:rPr lang="sr-Latn-CS" sz="2800" i="1" smtClean="0">
                <a:latin typeface="Times New Roman" pitchFamily="18" charset="0"/>
                <a:sym typeface="Wingdings 3" pitchFamily="18" charset="2"/>
              </a:rPr>
              <a:t>(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x</a:t>
            </a:r>
            <a:r>
              <a:rPr lang="de-DE" sz="2800" baseline="-2500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/x</a:t>
            </a:r>
            <a:r>
              <a:rPr lang="de-DE" sz="2800" baseline="-25000" smtClean="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 smtClean="0">
                <a:latin typeface="Times New Roman" pitchFamily="18" charset="0"/>
                <a:sym typeface="Wingdings 3" pitchFamily="18" charset="2"/>
              </a:rPr>
              <a:t>)</a:t>
            </a:r>
            <a:r>
              <a:rPr lang="de-DE" sz="2800" smtClean="0">
                <a:latin typeface="Times New Roman" pitchFamily="18" charset="0"/>
                <a:sym typeface="Wingdings 3" pitchFamily="18" charset="2"/>
              </a:rPr>
              <a:t>	</a:t>
            </a:r>
            <a:r>
              <a:rPr lang="sr-Latn-CS" sz="2800" smtClean="0">
                <a:latin typeface="Times New Roman" pitchFamily="18" charset="0"/>
                <a:sym typeface="Wingdings 3" pitchFamily="18" charset="2"/>
              </a:rPr>
              <a:t> 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403350" y="4652963"/>
          <a:ext cx="4456113" cy="1120775"/>
        </p:xfrm>
        <a:graphic>
          <a:graphicData uri="http://schemas.openxmlformats.org/presentationml/2006/ole">
            <p:oleObj spid="_x0000_s18434" name="Equation" r:id="rId3" imgW="1780694" imgH="447496" progId="Equation.3">
              <p:embed/>
            </p:oleObj>
          </a:graphicData>
        </a:graphic>
      </p:graphicFrame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6443663" y="4797425"/>
            <a:ext cx="1689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Calibri" pitchFamily="34" charset="0"/>
              </a:rPr>
              <a:t>Maksimalna</a:t>
            </a:r>
          </a:p>
          <a:p>
            <a:r>
              <a:rPr lang="sr-Latn-CS" sz="2400">
                <a:latin typeface="Calibri" pitchFamily="34" charset="0"/>
              </a:rPr>
              <a:t>vrednost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684213" y="1484313"/>
          <a:ext cx="2876550" cy="920750"/>
        </p:xfrm>
        <a:graphic>
          <a:graphicData uri="http://schemas.openxmlformats.org/presentationml/2006/ole">
            <p:oleObj spid="_x0000_s19458" name="Equation" r:id="rId3" imgW="1307880" imgH="419040" progId="Equation.3">
              <p:embed/>
            </p:oleObj>
          </a:graphicData>
        </a:graphic>
      </p:graphicFrame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879475" y="2435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ahoma" pitchFamily="34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547813" y="549275"/>
            <a:ext cx="5338762" cy="523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800" dirty="0">
                <a:latin typeface="+mn-lt"/>
                <a:cs typeface="+mn-cs"/>
              </a:rPr>
              <a:t>Greške procedure </a:t>
            </a:r>
            <a:r>
              <a:rPr lang="en-US" sz="2800" dirty="0">
                <a:latin typeface="+mn-lt"/>
                <a:cs typeface="Times New Roman" pitchFamily="18" charset="0"/>
              </a:rPr>
              <a:t>&gt;</a:t>
            </a:r>
            <a:r>
              <a:rPr lang="sr-Latn-CS" sz="2800" dirty="0">
                <a:latin typeface="+mn-lt"/>
                <a:cs typeface="Times New Roman" pitchFamily="18" charset="0"/>
              </a:rPr>
              <a:t> greške merenja</a:t>
            </a:r>
            <a:endParaRPr lang="en-US" sz="2800" dirty="0">
              <a:latin typeface="+mn-lt"/>
              <a:cs typeface="Times New Roman" pitchFamily="18" charset="0"/>
            </a:endParaRP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356100" y="1773238"/>
            <a:ext cx="4129088" cy="5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3200" i="1" dirty="0">
                <a:latin typeface="+mn-lt"/>
                <a:cs typeface="+mn-cs"/>
              </a:rPr>
              <a:t>e(x</a:t>
            </a:r>
            <a:r>
              <a:rPr lang="sr-Latn-CS" sz="3200" dirty="0">
                <a:latin typeface="+mn-lt"/>
                <a:cs typeface="+mn-cs"/>
              </a:rPr>
              <a:t>) </a:t>
            </a:r>
            <a:r>
              <a:rPr lang="sr-Latn-CS" sz="3200" dirty="0">
                <a:latin typeface="+mn-lt"/>
                <a:cs typeface="+mn-cs"/>
                <a:sym typeface="Wingdings 3" pitchFamily="18" charset="2"/>
              </a:rPr>
              <a:t> ako: </a:t>
            </a:r>
            <a:r>
              <a:rPr lang="sr-Latn-CS" sz="3200" i="1" dirty="0">
                <a:latin typeface="+mn-lt"/>
                <a:cs typeface="+mn-cs"/>
                <a:sym typeface="Wingdings 3" pitchFamily="18" charset="2"/>
              </a:rPr>
              <a:t>d</a:t>
            </a:r>
            <a:r>
              <a:rPr lang="sr-Latn-CS" sz="3200" dirty="0">
                <a:latin typeface="+mn-lt"/>
                <a:cs typeface="+mn-cs"/>
                <a:sym typeface="Wingdings 3" pitchFamily="18" charset="2"/>
              </a:rPr>
              <a:t>(x)   i  x </a:t>
            </a:r>
          </a:p>
        </p:txBody>
      </p:sp>
      <p:sp>
        <p:nvSpPr>
          <p:cNvPr id="19462" name="Text Box 9"/>
          <p:cNvSpPr txBox="1">
            <a:spLocks noChangeArrowheads="1"/>
          </p:cNvSpPr>
          <p:nvPr/>
        </p:nvSpPr>
        <p:spPr bwMode="auto">
          <a:xfrm>
            <a:off x="468313" y="5013325"/>
            <a:ext cx="8351837" cy="1384300"/>
          </a:xfrm>
          <a:prstGeom prst="rect">
            <a:avLst/>
          </a:prstGeom>
          <a:noFill/>
          <a:ln w="76200" cmpd="tri">
            <a:solidFill>
              <a:srgbClr val="008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P</a:t>
            </a:r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roblem smanjivanja relativne greške krajnjeg razultata treba rešavati preciznijim merenjem parametara x</a:t>
            </a:r>
            <a:r>
              <a:rPr lang="de-DE" sz="2800" baseline="-25000">
                <a:solidFill>
                  <a:srgbClr val="006666"/>
                </a:solidFill>
                <a:latin typeface="Calibri" pitchFamily="34" charset="0"/>
              </a:rPr>
              <a:t>1</a:t>
            </a:r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 i x</a:t>
            </a:r>
            <a:r>
              <a:rPr lang="de-DE" sz="2800" baseline="-25000">
                <a:solidFill>
                  <a:srgbClr val="006666"/>
                </a:solidFill>
                <a:latin typeface="Calibri" pitchFamily="34" charset="0"/>
              </a:rPr>
              <a:t>2</a:t>
            </a:r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, </a:t>
            </a:r>
            <a:endParaRPr lang="sr-Latn-CS" sz="2800">
              <a:solidFill>
                <a:srgbClr val="006666"/>
              </a:solidFill>
              <a:latin typeface="Calibri" pitchFamily="34" charset="0"/>
            </a:endParaRPr>
          </a:p>
          <a:p>
            <a:r>
              <a:rPr lang="de-DE" sz="2800">
                <a:solidFill>
                  <a:srgbClr val="006666"/>
                </a:solidFill>
                <a:latin typeface="Calibri" pitchFamily="34" charset="0"/>
              </a:rPr>
              <a:t>a ne povećanjem njihove vrednosti.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611188" y="2708275"/>
            <a:ext cx="7794625" cy="1938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dirty="0">
                <a:cs typeface="+mn-cs"/>
              </a:rPr>
              <a:t>N</a:t>
            </a:r>
            <a:r>
              <a:rPr lang="pt-PT" sz="2400" dirty="0">
                <a:cs typeface="Times New Roman" pitchFamily="18" charset="0"/>
              </a:rPr>
              <a:t>pr. ako se 0,50 g izmeri sa preciznošću od </a:t>
            </a:r>
            <a:r>
              <a:rPr lang="en-US" sz="2400" dirty="0">
                <a:cs typeface="Times New Roman" pitchFamily="18" charset="0"/>
                <a:sym typeface="Symbol" pitchFamily="18" charset="2"/>
              </a:rPr>
              <a:t></a:t>
            </a:r>
            <a:r>
              <a:rPr lang="pt-PT" sz="2400" dirty="0">
                <a:cs typeface="Times New Roman" pitchFamily="18" charset="0"/>
              </a:rPr>
              <a:t>0,2 mg,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dirty="0">
                <a:cs typeface="Times New Roman" pitchFamily="18" charset="0"/>
              </a:rPr>
              <a:t>relativna greška je e = (0,2/500)x100 = 0,04%.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2400" dirty="0">
                <a:cs typeface="+mn-cs"/>
              </a:rPr>
              <a:t>Za merenje</a:t>
            </a:r>
            <a:r>
              <a:rPr lang="pt-PT" sz="2400" dirty="0">
                <a:cs typeface="Times New Roman" pitchFamily="18" charset="0"/>
              </a:rPr>
              <a:t> 25 mg sa istom </a:t>
            </a:r>
            <a:r>
              <a:rPr lang="sr-Latn-CS" sz="2400" dirty="0">
                <a:cs typeface="+mn-cs"/>
              </a:rPr>
              <a:t>e</a:t>
            </a:r>
            <a:r>
              <a:rPr lang="pt-PT" sz="2400" dirty="0">
                <a:cs typeface="Times New Roman" pitchFamily="18" charset="0"/>
              </a:rPr>
              <a:t>,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dirty="0">
                <a:cs typeface="Times New Roman" pitchFamily="18" charset="0"/>
              </a:rPr>
              <a:t>mora </a:t>
            </a:r>
            <a:r>
              <a:rPr lang="sr-Latn-CS" sz="2400" dirty="0">
                <a:cs typeface="+mn-cs"/>
              </a:rPr>
              <a:t>d da bude</a:t>
            </a:r>
            <a:r>
              <a:rPr lang="pt-PT" sz="2400" dirty="0">
                <a:cs typeface="Times New Roman" pitchFamily="18" charset="0"/>
              </a:rPr>
              <a:t>: 0,04 = (d/25)x100</a:t>
            </a:r>
            <a:r>
              <a:rPr lang="sr-Latn-CS" sz="2400" dirty="0">
                <a:cs typeface="+mn-cs"/>
              </a:rPr>
              <a:t> </a:t>
            </a:r>
            <a:r>
              <a:rPr lang="pt-PT" sz="2400" dirty="0">
                <a:cs typeface="Times New Roman" pitchFamily="18" charset="0"/>
                <a:sym typeface="Wingdings 3" pitchFamily="18" charset="2"/>
              </a:rPr>
              <a:t></a:t>
            </a:r>
            <a:r>
              <a:rPr lang="sr-Latn-CS" sz="2400" dirty="0">
                <a:cs typeface="+mn-cs"/>
                <a:sym typeface="Wingdings 3" pitchFamily="18" charset="2"/>
              </a:rPr>
              <a:t> d =</a:t>
            </a:r>
            <a:r>
              <a:rPr lang="pt-PT" sz="2400" dirty="0">
                <a:cs typeface="Times New Roman" pitchFamily="18" charset="0"/>
              </a:rPr>
              <a:t> </a:t>
            </a:r>
            <a:r>
              <a:rPr lang="en-US" sz="2400" dirty="0">
                <a:cs typeface="Times New Roman" pitchFamily="18" charset="0"/>
                <a:sym typeface="Symbol" pitchFamily="18" charset="2"/>
              </a:rPr>
              <a:t></a:t>
            </a:r>
            <a:r>
              <a:rPr lang="pt-PT" sz="2400" dirty="0">
                <a:cs typeface="Times New Roman" pitchFamily="18" charset="0"/>
              </a:rPr>
              <a:t>0,01 mg. </a:t>
            </a:r>
            <a:endParaRPr lang="sr-Latn-CS" sz="2400" dirty="0"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dirty="0">
                <a:cs typeface="Times New Roman" pitchFamily="18" charset="0"/>
                <a:sym typeface="Wingdings 3" pitchFamily="18" charset="2"/>
              </a:rPr>
              <a:t></a:t>
            </a:r>
            <a:r>
              <a:rPr lang="pt-PT" sz="2400" dirty="0">
                <a:cs typeface="Times New Roman" pitchFamily="18" charset="0"/>
              </a:rPr>
              <a:t>preciznije vage od analitičkih </a:t>
            </a:r>
            <a:endParaRPr lang="sr-Latn-CS" sz="2400" dirty="0">
              <a:cs typeface="+mn-c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519113" y="5175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547813" y="1484313"/>
          <a:ext cx="6356350" cy="3776662"/>
        </p:xfrm>
        <a:graphic>
          <a:graphicData uri="http://schemas.openxmlformats.org/presentationml/2006/ole">
            <p:oleObj spid="_x0000_s20482" name="Document" r:id="rId3" imgW="5733177" imgH="341279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11188" y="620713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l-SI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+mn-cs"/>
              </a:rPr>
              <a:t>SREĐIVANJE PODATAKA</a:t>
            </a:r>
            <a:endParaRPr lang="en-US" sz="3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48131" name="Rectangle 5"/>
          <p:cNvSpPr>
            <a:spLocks noChangeArrowheads="1"/>
          </p:cNvSpPr>
          <p:nvPr/>
        </p:nvSpPr>
        <p:spPr bwMode="auto">
          <a:xfrm>
            <a:off x="1116013" y="2420938"/>
            <a:ext cx="64008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Grupisanje podataka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Prikazivanje podataka: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Tabeliranje</a:t>
            </a:r>
          </a:p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sl-SI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</a:rPr>
              <a:t>Grafičko prikazivanje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841375" y="841375"/>
          <a:ext cx="7388225" cy="5167313"/>
        </p:xfrm>
        <a:graphic>
          <a:graphicData uri="http://schemas.openxmlformats.org/presentationml/2006/ole">
            <p:oleObj spid="_x0000_s21506" name="Document" r:id="rId3" imgW="7447886" imgH="5230318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839788" y="1087438"/>
          <a:ext cx="7439025" cy="4905375"/>
        </p:xfrm>
        <a:graphic>
          <a:graphicData uri="http://schemas.openxmlformats.org/presentationml/2006/ole">
            <p:oleObj spid="_x0000_s22530" name="Document" r:id="rId3" imgW="7445978" imgH="4916933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1042988" y="1052513"/>
            <a:ext cx="75406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latin typeface="Calibri" pitchFamily="34" charset="0"/>
              </a:rPr>
              <a:t>Važno:</a:t>
            </a: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3399"/>
                </a:solidFill>
                <a:latin typeface="Calibri" pitchFamily="34" charset="0"/>
              </a:rPr>
              <a:t>Malo w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 </a:t>
            </a:r>
            <a:r>
              <a:rPr lang="sr-Latn-CS" sz="2800">
                <a:solidFill>
                  <a:srgbClr val="0000CC"/>
                </a:solidFill>
                <a:latin typeface="Calibri" pitchFamily="34" charset="0"/>
                <a:sym typeface="Wingdings 3" pitchFamily="18" charset="2"/>
              </a:rPr>
              <a:t>veliki broj grupnih intervala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</a:t>
            </a:r>
            <a:r>
              <a:rPr lang="sr-Latn-CS" sz="2800">
                <a:solidFill>
                  <a:srgbClr val="006666"/>
                </a:solidFill>
                <a:latin typeface="Calibri" pitchFamily="34" charset="0"/>
                <a:sym typeface="Wingdings 3" pitchFamily="18" charset="2"/>
              </a:rPr>
              <a:t>detaljnije informacije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 </a:t>
            </a:r>
            <a:r>
              <a:rPr lang="sr-Latn-CS" sz="2800">
                <a:solidFill>
                  <a:srgbClr val="CC3300"/>
                </a:solidFill>
                <a:latin typeface="Calibri" pitchFamily="34" charset="0"/>
                <a:sym typeface="Wingdings 3" pitchFamily="18" charset="2"/>
              </a:rPr>
              <a:t>ALI slabija preglednost</a:t>
            </a:r>
          </a:p>
          <a:p>
            <a:pPr>
              <a:lnSpc>
                <a:spcPct val="130000"/>
              </a:lnSpc>
            </a:pPr>
            <a:endParaRPr lang="sr-Latn-CS" sz="2800">
              <a:latin typeface="Calibri" pitchFamily="34" charset="0"/>
              <a:sym typeface="Wingdings 3" pitchFamily="18" charset="2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006600"/>
                </a:solidFill>
                <a:latin typeface="Calibri" pitchFamily="34" charset="0"/>
                <a:sym typeface="Wingdings 3" pitchFamily="18" charset="2"/>
              </a:rPr>
              <a:t>w   broj intervala 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	</a:t>
            </a:r>
            <a:r>
              <a:rPr lang="sr-Latn-CS" sz="2800">
                <a:solidFill>
                  <a:srgbClr val="C55415"/>
                </a:solidFill>
                <a:latin typeface="Calibri" pitchFamily="34" charset="0"/>
                <a:sym typeface="Wingdings 3" pitchFamily="18" charset="2"/>
              </a:rPr>
              <a:t> preglednost  detaljnost informacija </a:t>
            </a:r>
          </a:p>
          <a:p>
            <a:pPr>
              <a:lnSpc>
                <a:spcPct val="130000"/>
              </a:lnSpc>
            </a:pPr>
            <a:endParaRPr lang="sr-Latn-CS" sz="2800">
              <a:latin typeface="Calibri" pitchFamily="34" charset="0"/>
              <a:sym typeface="Wingdings 3" pitchFamily="18" charset="2"/>
            </a:endParaRPr>
          </a:p>
          <a:p>
            <a:pPr>
              <a:lnSpc>
                <a:spcPct val="130000"/>
              </a:lnSpc>
            </a:pPr>
            <a:r>
              <a:rPr lang="sr-Latn-CS" sz="2800">
                <a:solidFill>
                  <a:srgbClr val="800000"/>
                </a:solidFill>
                <a:latin typeface="Calibri" pitchFamily="34" charset="0"/>
                <a:sym typeface="Wingdings 3" pitchFamily="18" charset="2"/>
              </a:rPr>
              <a:t>CILJ: PREGLEDNA I DOBRA INFORMACIJA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39750" y="620713"/>
          <a:ext cx="7785100" cy="6005512"/>
        </p:xfrm>
        <a:graphic>
          <a:graphicData uri="http://schemas.openxmlformats.org/presentationml/2006/ole">
            <p:oleObj spid="_x0000_s23554" name="Document" r:id="rId3" imgW="6113760" imgH="472563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914400" y="1219200"/>
          <a:ext cx="7315200" cy="4267200"/>
        </p:xfrm>
        <a:graphic>
          <a:graphicData uri="http://schemas.openxmlformats.org/presentationml/2006/ole">
            <p:oleObj spid="_x0000_s24578" name="Document" r:id="rId3" imgW="6114960" imgH="32130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900113" y="1125538"/>
            <a:ext cx="62166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Raspodela frekvencija oboljevanja 17 pacijenata </a:t>
            </a:r>
            <a:endParaRPr lang="sr-Latn-CS" sz="2400">
              <a:latin typeface="Times New Roman" pitchFamily="18" charset="0"/>
            </a:endParaRPr>
          </a:p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u periodu od 6 meseci:</a:t>
            </a:r>
            <a:endParaRPr lang="sr-Latn-CS" sz="2400">
              <a:latin typeface="Times New Roman" pitchFamily="18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1239838" y="566738"/>
            <a:ext cx="11064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Primer: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468313" y="2492375"/>
          <a:ext cx="8821737" cy="3052763"/>
        </p:xfrm>
        <a:graphic>
          <a:graphicData uri="http://schemas.openxmlformats.org/presentationml/2006/ole">
            <p:oleObj spid="_x0000_s25602" name="Document" r:id="rId3" imgW="5918333" imgH="2049864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1042988" y="1628775"/>
            <a:ext cx="6985000" cy="32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sz="2800">
                <a:latin typeface="Calibri" pitchFamily="34" charset="0"/>
              </a:rPr>
              <a:t>Statističke serije   = 	sređeni podaci 					statističkog skupa</a:t>
            </a:r>
          </a:p>
          <a:p>
            <a:pPr>
              <a:spcBef>
                <a:spcPct val="50000"/>
              </a:spcBef>
            </a:pPr>
            <a:endParaRPr lang="sr-Latn-CS" sz="2800"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sr-Latn-CS" sz="2800">
                <a:latin typeface="Calibri" pitchFamily="34" charset="0"/>
              </a:rPr>
              <a:t> atributivne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sr-Latn-CS" sz="2800">
                <a:latin typeface="Calibri" pitchFamily="34" charset="0"/>
              </a:rPr>
              <a:t> numeričke (jedinice posmatranja uređene     u odnosu na numeričko obeležje)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963613" y="1087438"/>
          <a:ext cx="7167562" cy="4905375"/>
        </p:xfrm>
        <a:graphic>
          <a:graphicData uri="http://schemas.openxmlformats.org/presentationml/2006/ole">
            <p:oleObj spid="_x0000_s26626" name="Document" r:id="rId3" imgW="6133166" imgH="4200644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773238"/>
            <a:ext cx="8353425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7850188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84175" y="1136650"/>
          <a:ext cx="8345488" cy="4748213"/>
        </p:xfrm>
        <a:graphic>
          <a:graphicData uri="http://schemas.openxmlformats.org/presentationml/2006/ole">
            <p:oleObj spid="_x0000_s27650" name="Document" r:id="rId3" imgW="6147360" imgH="35049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989013" y="1296988"/>
          <a:ext cx="7339012" cy="4646612"/>
        </p:xfrm>
        <a:graphic>
          <a:graphicData uri="http://schemas.openxmlformats.org/presentationml/2006/ole">
            <p:oleObj spid="_x0000_s28674" name="Document" r:id="rId3" imgW="7636809" imgH="484249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971550" y="3500438"/>
            <a:ext cx="7077075" cy="265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  <a:tabLst>
                <a:tab pos="457200" algn="l"/>
              </a:tabLst>
            </a:pPr>
            <a:r>
              <a:rPr lang="sl-SI" sz="2800">
                <a:solidFill>
                  <a:srgbClr val="993300"/>
                </a:solidFill>
                <a:latin typeface="Calibri" pitchFamily="34" charset="0"/>
                <a:cs typeface="Times New Roman" pitchFamily="18" charset="0"/>
              </a:rPr>
              <a:t>DIJAGRAMI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tačkasti (korelacioni)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l-SI" sz="2800">
                <a:solidFill>
                  <a:srgbClr val="003870"/>
                </a:solidFill>
                <a:latin typeface="Calibri" pitchFamily="34" charset="0"/>
                <a:cs typeface="Times New Roman" pitchFamily="18" charset="0"/>
              </a:rPr>
              <a:t>linijski (poligon f, kriva f, štapićasti)</a:t>
            </a:r>
            <a:endParaRPr lang="sr-Latn-CS" sz="2800">
              <a:solidFill>
                <a:srgbClr val="00387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solidFill>
                  <a:srgbClr val="003870"/>
                </a:solidFill>
                <a:latin typeface="Calibri" pitchFamily="34" charset="0"/>
                <a:cs typeface="Times New Roman" pitchFamily="18" charset="0"/>
              </a:rPr>
              <a:t> površinski (stubičasti, histogram f, kružni)</a:t>
            </a:r>
            <a:endParaRPr lang="sr-Latn-CS" sz="2800">
              <a:solidFill>
                <a:srgbClr val="00387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buFont typeface="Wingdings" pitchFamily="2" charset="2"/>
              <a:buChar char=""/>
              <a:tabLst>
                <a:tab pos="457200" algn="l"/>
              </a:tabLst>
            </a:pPr>
            <a:r>
              <a:rPr lang="sl-SI" sz="2800">
                <a:latin typeface="Calibri" pitchFamily="34" charset="0"/>
                <a:cs typeface="Times New Roman" pitchFamily="18" charset="0"/>
              </a:rPr>
              <a:t> prostorni (stereogram)</a:t>
            </a:r>
            <a:endParaRPr lang="sl-SI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Text Box 5"/>
          <p:cNvSpPr txBox="1">
            <a:spLocks noChangeArrowheads="1"/>
          </p:cNvSpPr>
          <p:nvPr/>
        </p:nvSpPr>
        <p:spPr bwMode="auto">
          <a:xfrm>
            <a:off x="1023938" y="630238"/>
            <a:ext cx="6199187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</a:rPr>
              <a:t>Grafički prikaz pomoću: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sr-Latn-CS" sz="2800">
                <a:latin typeface="Calibri" pitchFamily="34" charset="0"/>
              </a:rPr>
              <a:t> oznaka i simbola 	</a:t>
            </a:r>
            <a:r>
              <a:rPr lang="sr-Latn-CS" sz="2800">
                <a:latin typeface="Calibri" pitchFamily="34" charset="0"/>
                <a:sym typeface="Wingdings 3" pitchFamily="18" charset="2"/>
              </a:rPr>
              <a:t> 	kartogrami</a:t>
            </a:r>
          </a:p>
          <a:p>
            <a:pPr>
              <a:lnSpc>
                <a:spcPct val="130000"/>
              </a:lnSpc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				simbolički crteži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sr-Latn-CS" sz="2800">
                <a:latin typeface="Calibri" pitchFamily="34" charset="0"/>
                <a:sym typeface="Wingdings 3" pitchFamily="18" charset="2"/>
              </a:rPr>
              <a:t> geometrijskih oblika  		dijagrami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1258888" y="1341438"/>
            <a:ext cx="751205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9144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Histogram</a:t>
            </a:r>
            <a:r>
              <a:rPr lang="sr-Latn-CS" sz="2800" i="1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serij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pravougaonika</a:t>
            </a:r>
            <a:r>
              <a:rPr lang="sr-Latn-CS" sz="2800">
                <a:latin typeface="Calibri" pitchFamily="34" charset="0"/>
              </a:rPr>
              <a:t>; </a:t>
            </a:r>
          </a:p>
          <a:p>
            <a:pPr algn="just">
              <a:tabLst>
                <a:tab pos="9144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površinski dijagram (dve dimenzije)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9144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apscis</a:t>
            </a:r>
            <a:r>
              <a:rPr lang="sr-Latn-CS" sz="2800">
                <a:latin typeface="Calibri" pitchFamily="34" charset="0"/>
              </a:rPr>
              <a:t>a: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grupni intervali, ordinat</a:t>
            </a:r>
            <a:r>
              <a:rPr lang="sr-Latn-CS" sz="2800">
                <a:latin typeface="Calibri" pitchFamily="34" charset="0"/>
              </a:rPr>
              <a:t>a: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frekvencija</a:t>
            </a:r>
            <a:endParaRPr lang="sr-Latn-CS" sz="2800">
              <a:latin typeface="Calibri" pitchFamily="34" charset="0"/>
            </a:endParaRP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755650" y="3429000"/>
            <a:ext cx="83232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Poligon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linijski dijagram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apscisa: grupni intervali, ordinata: frekvencija </a:t>
            </a: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Spaja tačke sredin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grupnih intervala i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frekvencij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sz="2800">
                <a:latin typeface="Calibri" pitchFamily="34" charset="0"/>
              </a:rPr>
              <a:t>izlomljenu,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poligonaln</a:t>
            </a: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linij</a:t>
            </a:r>
            <a:r>
              <a:rPr lang="sr-Latn-CS" sz="2800">
                <a:latin typeface="Calibri" pitchFamily="34" charset="0"/>
              </a:rPr>
              <a:t>u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484313"/>
            <a:ext cx="641350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125538"/>
            <a:ext cx="62579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1042988" y="1120775"/>
            <a:ext cx="445928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Štapi</a:t>
            </a:r>
            <a:r>
              <a:rPr lang="sr-Latn-CS" sz="2800" b="1" i="1">
                <a:latin typeface="Calibri" pitchFamily="34" charset="0"/>
              </a:rPr>
              <a:t>ć</a:t>
            </a: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asti dijagram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L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inijski dijagram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V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isin</a:t>
            </a:r>
            <a:r>
              <a:rPr lang="sr-Latn-CS" sz="2800">
                <a:latin typeface="Calibri" pitchFamily="34" charset="0"/>
              </a:rPr>
              <a:t>a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štapić</a:t>
            </a:r>
            <a:r>
              <a:rPr lang="sr-Latn-CS" sz="2800">
                <a:latin typeface="Calibri" pitchFamily="34" charset="0"/>
              </a:rPr>
              <a:t>a 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odgovara</a:t>
            </a:r>
            <a:r>
              <a:rPr lang="sr-Latn-CS" sz="2800">
                <a:latin typeface="Calibri" pitchFamily="34" charset="0"/>
              </a:rPr>
              <a:t> f</a:t>
            </a:r>
            <a:endParaRPr lang="sr-Latn-CS" sz="28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468313" y="3213100"/>
            <a:ext cx="814387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sr-Latn-CS" sz="2800" b="1" i="1">
                <a:latin typeface="Calibri" pitchFamily="34" charset="0"/>
                <a:cs typeface="Times New Roman" pitchFamily="18" charset="0"/>
              </a:rPr>
              <a:t>Kružni dijagram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–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grafički prikaz struktur</a:t>
            </a:r>
            <a:r>
              <a:rPr lang="sr-Latn-CS" sz="2800">
                <a:latin typeface="Calibri" pitchFamily="34" charset="0"/>
              </a:rPr>
              <a:t>e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pojave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				 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(odnos delova prema celini)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-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površinski dijagram</a:t>
            </a:r>
            <a:r>
              <a:rPr lang="sr-Latn-CS" sz="2800">
                <a:latin typeface="Calibri" pitchFamily="34" charset="0"/>
              </a:rPr>
              <a:t>: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sz="2800">
                <a:latin typeface="Calibri" pitchFamily="34" charset="0"/>
              </a:rPr>
              <a:t>	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P</a:t>
            </a:r>
            <a:r>
              <a:rPr lang="sr-Latn-CS" sz="2800">
                <a:latin typeface="Calibri" pitchFamily="34" charset="0"/>
              </a:rPr>
              <a:t>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kruga </a:t>
            </a:r>
            <a:r>
              <a:rPr lang="sr-Latn-CS" sz="2800">
                <a:latin typeface="Calibri" pitchFamily="34" charset="0"/>
              </a:rPr>
              <a:t>=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pojav</a:t>
            </a:r>
            <a:r>
              <a:rPr lang="sr-Latn-CS" sz="2800">
                <a:latin typeface="Calibri" pitchFamily="34" charset="0"/>
              </a:rPr>
              <a:t>a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u celini,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					P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isečaka </a:t>
            </a:r>
            <a:r>
              <a:rPr lang="sr-Latn-CS" sz="2800">
                <a:latin typeface="Calibri" pitchFamily="34" charset="0"/>
              </a:rPr>
              <a:t>= 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delov</a:t>
            </a:r>
            <a:r>
              <a:rPr lang="sr-Latn-CS" sz="2800">
                <a:latin typeface="Calibri" pitchFamily="34" charset="0"/>
              </a:rPr>
              <a:t>i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celine </a:t>
            </a:r>
            <a:endParaRPr lang="sr-Latn-CS" sz="2800">
              <a:latin typeface="Calibri" pitchFamily="34" charset="0"/>
            </a:endParaRPr>
          </a:p>
          <a:p>
            <a:pPr algn="just">
              <a:buFontTx/>
              <a:buChar char="-"/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U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gaon</a:t>
            </a:r>
            <a:r>
              <a:rPr lang="sr-Latn-CS" sz="2800">
                <a:latin typeface="Calibri" pitchFamily="34" charset="0"/>
              </a:rPr>
              <a:t>i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sistem</a:t>
            </a:r>
            <a:r>
              <a:rPr lang="sr-Latn-CS" sz="2800">
                <a:latin typeface="Calibri" pitchFamily="34" charset="0"/>
              </a:rPr>
              <a:t>, v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eličina isečka određena vel</a:t>
            </a:r>
            <a:r>
              <a:rPr lang="sr-Latn-CS" sz="2800">
                <a:latin typeface="Calibri" pitchFamily="34" charset="0"/>
              </a:rPr>
              <a:t>.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 ugla </a:t>
            </a:r>
            <a:endParaRPr lang="sr-Latn-CS" sz="2800">
              <a:latin typeface="Calibri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sr-Latn-CS" sz="2800">
                <a:latin typeface="Calibri" pitchFamily="34" charset="0"/>
              </a:rPr>
              <a:t>(</a:t>
            </a:r>
            <a:r>
              <a:rPr lang="sr-Latn-CS" sz="2800">
                <a:latin typeface="Calibri" pitchFamily="34" charset="0"/>
                <a:cs typeface="Times New Roman" pitchFamily="18" charset="0"/>
              </a:rPr>
              <a:t>100% = 360º, tj. 1% = 3,6º</a:t>
            </a:r>
            <a:r>
              <a:rPr lang="sr-Latn-CS" sz="2800">
                <a:latin typeface="Calibri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400" b="1">
                <a:solidFill>
                  <a:schemeClr val="tx2"/>
                </a:solidFill>
                <a:latin typeface="Times New Roman" pitchFamily="18" charset="0"/>
              </a:rPr>
              <a:t>Kru</a:t>
            </a:r>
            <a:r>
              <a:rPr lang="sr-Latn-CS" sz="4400" b="1">
                <a:solidFill>
                  <a:schemeClr val="tx2"/>
                </a:solidFill>
                <a:latin typeface="Times New Roman" pitchFamily="18" charset="0"/>
              </a:rPr>
              <a:t>žni i štapićasti dijagram</a:t>
            </a:r>
            <a:endParaRPr lang="en-US" sz="4400" b="1">
              <a:solidFill>
                <a:schemeClr val="tx2"/>
              </a:solidFill>
              <a:latin typeface="Times New Roman" pitchFamily="18" charset="0"/>
            </a:endParaRPr>
          </a:p>
        </p:txBody>
      </p:sp>
      <p:graphicFrame>
        <p:nvGraphicFramePr>
          <p:cNvPr id="29701" name="Object 2"/>
          <p:cNvGraphicFramePr>
            <a:graphicFrameLocks noChangeAspect="1"/>
          </p:cNvGraphicFramePr>
          <p:nvPr/>
        </p:nvGraphicFramePr>
        <p:xfrm>
          <a:off x="250825" y="2636838"/>
          <a:ext cx="3810000" cy="3444875"/>
        </p:xfrm>
        <a:graphic>
          <a:graphicData uri="http://schemas.openxmlformats.org/presentationml/2006/ole">
            <p:oleObj spid="_x0000_s29698" name="Chart" r:id="rId3" imgW="4276649" imgH="3867302" progId="Excel.Sheet.8">
              <p:embed/>
            </p:oleObj>
          </a:graphicData>
        </a:graphic>
      </p:graphicFrame>
      <p:graphicFrame>
        <p:nvGraphicFramePr>
          <p:cNvPr id="29702" name="Object 3"/>
          <p:cNvGraphicFramePr>
            <a:graphicFrameLocks noChangeAspect="1"/>
          </p:cNvGraphicFramePr>
          <p:nvPr/>
        </p:nvGraphicFramePr>
        <p:xfrm>
          <a:off x="4356100" y="2746375"/>
          <a:ext cx="4537075" cy="3130550"/>
        </p:xfrm>
        <a:graphic>
          <a:graphicData uri="http://schemas.openxmlformats.org/presentationml/2006/ole">
            <p:oleObj spid="_x0000_s29699" name="Chart" r:id="rId4" imgW="5134051" imgH="35433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OleChart spid="29701" grpId="0" animBg="0"/>
      <p:bldOleChart spid="29702" grpId="0" 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620713"/>
            <a:ext cx="7772400" cy="5475287"/>
          </a:xfr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187450" y="765175"/>
            <a:ext cx="7129463" cy="792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>
                <a:latin typeface="+mn-lt"/>
                <a:cs typeface="+mn-cs"/>
              </a:rPr>
              <a:t>Distribucija </a:t>
            </a:r>
            <a:r>
              <a:rPr lang="sr-Latn-CS" sz="2800">
                <a:latin typeface="+mn-lt"/>
                <a:cs typeface="+mn-cs"/>
              </a:rPr>
              <a:t>frekvencija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331913" y="1700213"/>
            <a:ext cx="1223962" cy="2889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Interval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284663" y="1628775"/>
            <a:ext cx="1511300" cy="360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Frekvencija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140200" y="5661025"/>
            <a:ext cx="1944688" cy="360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Masa (g)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827088" y="2636838"/>
            <a:ext cx="288925" cy="1008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dirty="0">
                <a:latin typeface="+mn-lt"/>
                <a:cs typeface="+mn-cs"/>
              </a:rPr>
              <a:t>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2276</Words>
  <Application>Microsoft Office PowerPoint</Application>
  <PresentationFormat>On-screen Show (4:3)</PresentationFormat>
  <Paragraphs>1025</Paragraphs>
  <Slides>84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84</vt:i4>
      </vt:variant>
    </vt:vector>
  </HeadingPairs>
  <TitlesOfParts>
    <vt:vector size="90" baseType="lpstr">
      <vt:lpstr>Office Theme</vt:lpstr>
      <vt:lpstr>Microsoft Office Word Document</vt:lpstr>
      <vt:lpstr>Document</vt:lpstr>
      <vt:lpstr>Equation</vt:lpstr>
      <vt:lpstr>Microsoft Office Word 97 - 2003 Document</vt:lpstr>
      <vt:lpstr>Chart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Zašto nam je potrebna statistika?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LITERATURA</vt:lpstr>
      <vt:lpstr>ZNAČAJNE CIFRE</vt:lpstr>
      <vt:lpstr>Slide 40</vt:lpstr>
      <vt:lpstr>ZAOKRUGLJIVANJE BROJEVA</vt:lpstr>
      <vt:lpstr>Slide 42</vt:lpstr>
      <vt:lpstr>nikada se zaokrugljivanje ne vrši sekvencijalno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PREGLED GREŠAKA U HEMIJSKOJ ANALIZI </vt:lpstr>
      <vt:lpstr>Slide 54</vt:lpstr>
      <vt:lpstr>Slide 55</vt:lpstr>
      <vt:lpstr>Slide 56</vt:lpstr>
      <vt:lpstr>Slide 57</vt:lpstr>
      <vt:lpstr>APSOLUTNE I RELATIVNE GREŠKE </vt:lpstr>
      <vt:lpstr>Slide 59</vt:lpstr>
      <vt:lpstr>RELATIVNA GREŠKA KRAJNJEG REZULTATA HEMIJSKE ANALIZE 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Dusica</dc:creator>
  <cp:lastModifiedBy>Dusica</cp:lastModifiedBy>
  <cp:revision>65</cp:revision>
  <dcterms:created xsi:type="dcterms:W3CDTF">2010-02-26T09:05:28Z</dcterms:created>
  <dcterms:modified xsi:type="dcterms:W3CDTF">2013-10-20T21:58:54Z</dcterms:modified>
</cp:coreProperties>
</file>