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7" r:id="rId16"/>
    <p:sldId id="276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3" r:id="rId36"/>
    <p:sldId id="304" r:id="rId37"/>
    <p:sldId id="305" r:id="rId38"/>
    <p:sldId id="306" r:id="rId39"/>
    <p:sldId id="308" r:id="rId40"/>
    <p:sldId id="309" r:id="rId41"/>
    <p:sldId id="313" r:id="rId42"/>
    <p:sldId id="314" r:id="rId43"/>
    <p:sldId id="315" r:id="rId44"/>
    <p:sldId id="316" r:id="rId45"/>
    <p:sldId id="317" r:id="rId46"/>
    <p:sldId id="318" r:id="rId47"/>
    <p:sldId id="319" r:id="rId48"/>
    <p:sldId id="320" r:id="rId49"/>
    <p:sldId id="321" r:id="rId50"/>
    <p:sldId id="324" r:id="rId51"/>
    <p:sldId id="325" r:id="rId52"/>
    <p:sldId id="326" r:id="rId53"/>
    <p:sldId id="327" r:id="rId54"/>
    <p:sldId id="330" r:id="rId55"/>
    <p:sldId id="331" r:id="rId56"/>
    <p:sldId id="332" r:id="rId57"/>
    <p:sldId id="334" r:id="rId58"/>
    <p:sldId id="335" r:id="rId59"/>
    <p:sldId id="336" r:id="rId60"/>
    <p:sldId id="337" r:id="rId61"/>
    <p:sldId id="338" r:id="rId62"/>
    <p:sldId id="339" r:id="rId63"/>
    <p:sldId id="340" r:id="rId64"/>
    <p:sldId id="341" r:id="rId65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33CC"/>
    <a:srgbClr val="800000"/>
    <a:srgbClr val="336600"/>
    <a:srgbClr val="669900"/>
    <a:srgbClr val="003300"/>
    <a:srgbClr val="C9D8C6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e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4" Type="http://schemas.openxmlformats.org/officeDocument/2006/relationships/image" Target="../media/image64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image" Target="../media/image67.emf"/><Relationship Id="rId4" Type="http://schemas.openxmlformats.org/officeDocument/2006/relationships/image" Target="../media/image70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image" Target="../media/image74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image" Target="../media/image8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image" Target="../media/image90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8CCEE-C626-46FE-9F0A-D34E37D0B3C7}" type="datetimeFigureOut">
              <a:rPr lang="en-US" smtClean="0"/>
              <a:t>3/26/2014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01316-B392-40A9-9BBD-87EC31AC3A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1316-B392-40A9-9BBD-87EC31AC3A0C}" type="slidenum">
              <a:rPr lang="en-US" smtClean="0"/>
              <a:t>54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</p:grpSp>
      <p:sp>
        <p:nvSpPr>
          <p:cNvPr id="4611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4612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E0C87-16CA-4B7D-AE32-BE75121269F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00984-AD8D-475D-B622-F42D479718D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BD1AD-ADC1-4826-960F-EDADC71370F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1A8A4-93F5-41D3-BA7B-6DE3968536F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49E5A-5E74-44D9-9252-61A5BE0C0A1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A71B0-09A7-42A7-B2E4-8547804B5A7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4D286-B46C-4E79-A328-18B91B8DE94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35258-248C-47D2-ACB2-701BB6B1018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AC42F-FDFF-4D8A-8187-D8881EE98F3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B5F03-18A5-453E-B580-65845FB5798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87FE3-33E0-4AAF-9774-A81AACA1D3F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4505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9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9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9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</p:grpSp>
      <p:sp>
        <p:nvSpPr>
          <p:cNvPr id="4509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4509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4509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509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509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pPr>
              <a:defRPr/>
            </a:pPr>
            <a:fld id="{A9BE83DF-7673-4B0F-A369-C9DEB61189B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7.jpeg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Microsoft_Office_Word_97_-_2003_Document4.doc"/><Relationship Id="rId4" Type="http://schemas.openxmlformats.org/officeDocument/2006/relationships/oleObject" Target="../embeddings/oleObject36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Word_97_-_2003_Document6.doc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Microsoft_Office_Word_97_-_2003_Document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Microsoft_Office_Word_97_-_2003_Document8.doc"/><Relationship Id="rId5" Type="http://schemas.openxmlformats.org/officeDocument/2006/relationships/oleObject" Target="../embeddings/Microsoft_Office_Word_97_-_2003_Document7.doc"/><Relationship Id="rId4" Type="http://schemas.openxmlformats.org/officeDocument/2006/relationships/oleObject" Target="../embeddings/oleObject4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6.jpeg"/><Relationship Id="rId4" Type="http://schemas.openxmlformats.org/officeDocument/2006/relationships/oleObject" Target="../embeddings/Microsoft_Office_Word_97_-_2003_Document11.doc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Microsoft_Office_Word_97_-_2003_Document12.doc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9.bin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66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54.bin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5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62.bin"/><Relationship Id="rId4" Type="http://schemas.openxmlformats.org/officeDocument/2006/relationships/oleObject" Target="../embeddings/oleObject6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7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65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oleObject68.bin"/><Relationship Id="rId4" Type="http://schemas.openxmlformats.org/officeDocument/2006/relationships/oleObject" Target="../embeddings/oleObject67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71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5" Type="http://schemas.openxmlformats.org/officeDocument/2006/relationships/oleObject" Target="../embeddings/oleObject74.bin"/><Relationship Id="rId4" Type="http://schemas.openxmlformats.org/officeDocument/2006/relationships/oleObject" Target="../embeddings/oleObject73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76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78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80.bin"/><Relationship Id="rId5" Type="http://schemas.openxmlformats.org/officeDocument/2006/relationships/oleObject" Target="../embeddings/oleObject79.bin"/><Relationship Id="rId4" Type="http://schemas.openxmlformats.org/officeDocument/2006/relationships/image" Target="../media/image97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smtClean="0">
                <a:solidFill>
                  <a:srgbClr val="000066"/>
                </a:solidFill>
                <a:latin typeface="Times New Roman" pitchFamily="18" charset="0"/>
              </a:rPr>
              <a:t>Opšte metode za određivanje i izračunavanje </a:t>
            </a:r>
            <a:br>
              <a:rPr lang="sr-Latn-CS" sz="3200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sr-Latn-CS" sz="3200" smtClean="0">
                <a:solidFill>
                  <a:srgbClr val="000066"/>
                </a:solidFill>
                <a:latin typeface="Times New Roman" pitchFamily="18" charset="0"/>
              </a:rPr>
              <a:t>ravnotežnih konstanti</a:t>
            </a: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539750" y="1976438"/>
            <a:ext cx="781367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sr-Latn-CS" sz="2600">
                <a:latin typeface="Times New Roman" pitchFamily="18" charset="0"/>
              </a:rPr>
              <a:t>= 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osnovn</a:t>
            </a:r>
            <a:r>
              <a:rPr lang="sr-Latn-CS" sz="2600">
                <a:latin typeface="Times New Roman" pitchFamily="18" charset="0"/>
              </a:rPr>
              <a:t>i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 princip</a:t>
            </a:r>
            <a:r>
              <a:rPr lang="sr-Latn-CS" sz="2600">
                <a:latin typeface="Times New Roman" pitchFamily="18" charset="0"/>
              </a:rPr>
              <a:t>i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 eksperimentalnih postupaka i računske</a:t>
            </a:r>
            <a:endParaRPr lang="sr-Latn-CS" sz="2600">
              <a:latin typeface="Times New Roman" pitchFamily="18" charset="0"/>
            </a:endParaRPr>
          </a:p>
          <a:p>
            <a:pPr marL="342900" indent="-342900"/>
            <a:r>
              <a:rPr lang="sr-Latn-CS" sz="2600">
                <a:latin typeface="Times New Roman" pitchFamily="18" charset="0"/>
              </a:rPr>
              <a:t>o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brade</a:t>
            </a:r>
            <a:r>
              <a:rPr lang="sr-Latn-CS" sz="2600">
                <a:latin typeface="Times New Roman" pitchFamily="18" charset="0"/>
              </a:rPr>
              <a:t> 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podataka koji se mogu primeniti na sve </a:t>
            </a:r>
            <a:endParaRPr lang="sr-Latn-CS" sz="2600">
              <a:latin typeface="Times New Roman" pitchFamily="18" charset="0"/>
            </a:endParaRPr>
          </a:p>
          <a:p>
            <a:pPr marL="342900" indent="-342900"/>
            <a:r>
              <a:rPr lang="sr-Latn-CS" sz="2600">
                <a:latin typeface="Times New Roman" pitchFamily="18" charset="0"/>
                <a:cs typeface="Times New Roman" pitchFamily="18" charset="0"/>
              </a:rPr>
              <a:t>ravnotežne sisteme</a:t>
            </a:r>
            <a:r>
              <a:rPr lang="sr-Latn-CS" sz="2600">
                <a:latin typeface="Times New Roman" pitchFamily="18" charset="0"/>
              </a:rPr>
              <a:t> </a:t>
            </a:r>
          </a:p>
          <a:p>
            <a:pPr marL="342900" indent="-342900"/>
            <a:endParaRPr lang="sr-Latn-CS" sz="2600">
              <a:latin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sr-Latn-CS" sz="2600">
                <a:solidFill>
                  <a:srgbClr val="000066"/>
                </a:solidFill>
                <a:latin typeface="Times New Roman" pitchFamily="18" charset="0"/>
              </a:rPr>
              <a:t>Izračunavanje na osnovu termodinamičkih parametara:</a:t>
            </a:r>
          </a:p>
          <a:p>
            <a:pPr marL="342900" indent="-342900"/>
            <a:endParaRPr lang="sr-Latn-CS" sz="260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40964" name="Rectangle 6"/>
          <p:cNvSpPr>
            <a:spLocks noChangeArrowheads="1"/>
          </p:cNvSpPr>
          <p:nvPr/>
        </p:nvSpPr>
        <p:spPr bwMode="auto">
          <a:xfrm>
            <a:off x="1547813" y="4292600"/>
            <a:ext cx="5472112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- RTlnK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  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ili:	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- 2,3 RTlogK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sr-Latn-CS" sz="2400" i="1" baseline="30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684213" y="5373688"/>
            <a:ext cx="3316287" cy="4619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= Σ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-</a:t>
            </a:r>
            <a:r>
              <a:rPr lang="en-US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Σ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</a:p>
        </p:txBody>
      </p:sp>
      <p:sp>
        <p:nvSpPr>
          <p:cNvPr id="40966" name="Rectangle 8"/>
          <p:cNvSpPr>
            <a:spLocks noChangeArrowheads="1"/>
          </p:cNvSpPr>
          <p:nvPr/>
        </p:nvSpPr>
        <p:spPr bwMode="auto">
          <a:xfrm>
            <a:off x="4716463" y="5368925"/>
            <a:ext cx="2936875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= 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– TΔ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endParaRPr lang="sl-SI"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684213" y="1052513"/>
            <a:ext cx="76215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l-SI" sz="240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Ako se hemijska reakcija odigrava na reverzibilnoj elektrodi,</a:t>
            </a:r>
            <a:endParaRPr lang="sl-SI" sz="2400">
              <a:solidFill>
                <a:srgbClr val="000066"/>
              </a:solidFill>
              <a:latin typeface="Times New Roman" pitchFamily="18" charset="0"/>
            </a:endParaRPr>
          </a:p>
          <a:p>
            <a:pPr algn="just"/>
            <a:r>
              <a:rPr lang="sl-SI" sz="240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konstanta ravnoteže odgovarajuće redoks reakcije može se </a:t>
            </a:r>
            <a:endParaRPr lang="sl-SI" sz="2400">
              <a:solidFill>
                <a:srgbClr val="000066"/>
              </a:solidFill>
              <a:latin typeface="Times New Roman" pitchFamily="18" charset="0"/>
            </a:endParaRPr>
          </a:p>
          <a:p>
            <a:pPr algn="just"/>
            <a:r>
              <a:rPr lang="sl-SI" sz="240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izračunati na osnovu elektrohemijskih podataka:</a:t>
            </a:r>
            <a:endParaRPr lang="sr-Latn-CS" sz="2400">
              <a:solidFill>
                <a:srgbClr val="000066"/>
              </a:solidFill>
              <a:latin typeface="Times New Roman" pitchFamily="18" charset="0"/>
            </a:endParaRPr>
          </a:p>
          <a:p>
            <a:pPr algn="just" eaLnBrk="0" hangingPunct="0"/>
            <a:r>
              <a:rPr lang="sl-SI" sz="2400">
                <a:latin typeface="Times New Roman" pitchFamily="18" charset="0"/>
                <a:cs typeface="Times New Roman" pitchFamily="18" charset="0"/>
              </a:rPr>
              <a:t>	</a:t>
            </a:r>
            <a:endParaRPr lang="sl-SI" sz="2400">
              <a:latin typeface="Times New Roman" pitchFamily="18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028825" y="2743200"/>
          <a:ext cx="3941763" cy="558800"/>
        </p:xfrm>
        <a:graphic>
          <a:graphicData uri="http://schemas.openxmlformats.org/presentationml/2006/ole">
            <p:oleObj spid="_x0000_s1026" name="Equation" r:id="rId3" imgW="1942920" imgH="279360" progId="Equation.3">
              <p:embed/>
            </p:oleObj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116013" y="3933825"/>
            <a:ext cx="63992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l-SI" sz="2400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l-SI" sz="2400" i="1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standardni redoks potencijal redoks reakcije, </a:t>
            </a:r>
            <a:endParaRPr lang="sl-SI" sz="2400">
              <a:solidFill>
                <a:srgbClr val="0033CC"/>
              </a:solidFill>
              <a:latin typeface="Times New Roman" pitchFamily="18" charset="0"/>
            </a:endParaRPr>
          </a:p>
          <a:p>
            <a:pPr algn="just" eaLnBrk="0" hangingPunct="0"/>
            <a:r>
              <a:rPr lang="sl-SI" sz="2400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Faradejeva konstanta (96487 C), </a:t>
            </a:r>
            <a:endParaRPr lang="sl-SI" sz="2400">
              <a:solidFill>
                <a:srgbClr val="0033CC"/>
              </a:solidFill>
              <a:latin typeface="Times New Roman" pitchFamily="18" charset="0"/>
            </a:endParaRPr>
          </a:p>
          <a:p>
            <a:pPr algn="just" eaLnBrk="0" hangingPunct="0"/>
            <a:r>
              <a:rPr lang="sl-SI" sz="2400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broj molova elektrona koji učestvuju u reakciji.</a:t>
            </a:r>
            <a:endParaRPr lang="sl-SI" sz="2400">
              <a:solidFill>
                <a:srgbClr val="0033CC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1258888" y="692150"/>
            <a:ext cx="6196012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600">
                <a:latin typeface="Times New Roman" pitchFamily="18" charset="0"/>
              </a:rPr>
              <a:t>2. 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Eksperimentalne metode za određivanje </a:t>
            </a:r>
            <a:r>
              <a:rPr lang="sr-Latn-CS" sz="2600" i="1">
                <a:latin typeface="Times New Roman" pitchFamily="18" charset="0"/>
              </a:rPr>
              <a:t>K</a:t>
            </a:r>
            <a:r>
              <a:rPr lang="sr-Latn-CS" sz="2600">
                <a:latin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sz="2600">
                <a:latin typeface="Times New Roman" pitchFamily="18" charset="0"/>
              </a:rPr>
              <a:t> </a:t>
            </a:r>
            <a:r>
              <a:rPr lang="sr-Latn-CS" sz="260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kinetičke 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 </a:t>
            </a:r>
            <a:endParaRPr lang="sr-Latn-CS" sz="2600"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2600">
                <a:latin typeface="Times New Roman" pitchFamily="18" charset="0"/>
              </a:rPr>
              <a:t> </a:t>
            </a:r>
            <a:r>
              <a:rPr lang="sr-Latn-CS" sz="260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ravnotežne</a:t>
            </a:r>
            <a:endParaRPr lang="sr-Latn-CS" sz="2600">
              <a:solidFill>
                <a:srgbClr val="003300"/>
              </a:solidFill>
              <a:latin typeface="Times New Roman" pitchFamily="18" charset="0"/>
            </a:endParaRPr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900113" y="2060575"/>
            <a:ext cx="6927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Kinetičke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– zasnovane na merenju </a:t>
            </a:r>
            <a:r>
              <a:rPr lang="sr-Latn-C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brzine hem. reakcije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2916238" y="2781300"/>
          <a:ext cx="2209800" cy="781050"/>
        </p:xfrm>
        <a:graphic>
          <a:graphicData uri="http://schemas.openxmlformats.org/presentationml/2006/ole">
            <p:oleObj spid="_x0000_s2050" name="Equation" r:id="rId3" imgW="1104340" imgH="390254" progId="Equation.3">
              <p:embed/>
            </p:oleObj>
          </a:graphicData>
        </a:graphic>
      </p:graphicFrame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2555875" y="4005263"/>
            <a:ext cx="3870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 i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aA + bB </a:t>
            </a:r>
            <a:r>
              <a:rPr lang="sl-SI" sz="2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l-SI" sz="2800" i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cC + dD</a:t>
            </a:r>
            <a:r>
              <a:rPr lang="sl-SI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9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2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1476375" y="5157788"/>
          <a:ext cx="1730375" cy="476250"/>
        </p:xfrm>
        <a:graphic>
          <a:graphicData uri="http://schemas.openxmlformats.org/presentationml/2006/ole">
            <p:oleObj spid="_x0000_s2051" name="Equation" r:id="rId4" imgW="866410" imgH="237609" progId="Equation.3">
              <p:embed/>
            </p:oleObj>
          </a:graphicData>
        </a:graphic>
      </p:graphicFrame>
      <p:graphicFrame>
        <p:nvGraphicFramePr>
          <p:cNvPr id="2052" name="Object 10"/>
          <p:cNvGraphicFramePr>
            <a:graphicFrameLocks noChangeAspect="1"/>
          </p:cNvGraphicFramePr>
          <p:nvPr/>
        </p:nvGraphicFramePr>
        <p:xfrm>
          <a:off x="5508625" y="5157788"/>
          <a:ext cx="1766888" cy="474662"/>
        </p:xfrm>
        <a:graphic>
          <a:graphicData uri="http://schemas.openxmlformats.org/presentationml/2006/ole">
            <p:oleObj spid="_x0000_s2052" name="Equation" r:id="rId5" imgW="885488" imgH="237609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547813" y="836613"/>
          <a:ext cx="744537" cy="363537"/>
        </p:xfrm>
        <a:graphic>
          <a:graphicData uri="http://schemas.openxmlformats.org/presentationml/2006/ole">
            <p:oleObj spid="_x0000_s3074" name="Equation" r:id="rId3" imgW="371113" imgH="180726" progId="Equation.3">
              <p:embed/>
            </p:oleObj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4211638" y="692150"/>
          <a:ext cx="2811462" cy="474663"/>
        </p:xfrm>
        <a:graphic>
          <a:graphicData uri="http://schemas.openxmlformats.org/presentationml/2006/ole">
            <p:oleObj spid="_x0000_s3075" name="Equation" r:id="rId4" imgW="1409221" imgH="237609" progId="Equation.3">
              <p:embed/>
            </p:oleObj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/>
        </p:nvGraphicFramePr>
        <p:xfrm>
          <a:off x="2484438" y="1484313"/>
          <a:ext cx="2490787" cy="787400"/>
        </p:xfrm>
        <a:graphic>
          <a:graphicData uri="http://schemas.openxmlformats.org/presentationml/2006/ole">
            <p:oleObj spid="_x0000_s3076" name="Equation" r:id="rId5" imgW="1247242" imgH="466217" progId="Equation.3">
              <p:embed/>
            </p:oleObj>
          </a:graphicData>
        </a:graphic>
      </p:graphicFrame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1258888" y="2708275"/>
            <a:ext cx="732123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Osnovni princip: praćenje promene C (tačnije neke</a:t>
            </a:r>
          </a:p>
          <a:p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fizičke veličine proporcionalne sa C: 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apsorpcija</a:t>
            </a:r>
            <a:r>
              <a:rPr lang="en-US" sz="2400" dirty="0" smtClean="0">
                <a:solidFill>
                  <a:srgbClr val="000066"/>
                </a:solidFill>
                <a:latin typeface="Times New Roman" pitchFamily="18" charset="0"/>
              </a:rPr>
              <a:t> u 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UV/vis</a:t>
            </a:r>
            <a:r>
              <a:rPr lang="en-US" sz="2400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</a:p>
          <a:p>
            <a:r>
              <a:rPr lang="en-US" sz="2400" dirty="0" err="1" smtClean="0">
                <a:solidFill>
                  <a:srgbClr val="000066"/>
                </a:solidFill>
                <a:latin typeface="Times New Roman" pitchFamily="18" charset="0"/>
              </a:rPr>
              <a:t>oblasti</a:t>
            </a:r>
            <a:r>
              <a:rPr lang="en-US" sz="2400" dirty="0" smtClean="0">
                <a:solidFill>
                  <a:srgbClr val="000066"/>
                </a:solidFill>
                <a:latin typeface="Times New Roman" pitchFamily="18" charset="0"/>
              </a:rPr>
              <a:t>, 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fluorescencija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, provodljivost...) sa vremenom</a:t>
            </a:r>
          </a:p>
        </p:txBody>
      </p:sp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1403350" y="4149725"/>
            <a:ext cx="6772275" cy="466725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Dobijene vrednosti SAMO indikacija reda veličine </a:t>
            </a:r>
            <a:r>
              <a:rPr lang="sr-Latn-CS" sz="2400" i="1">
                <a:latin typeface="Times New Roman" pitchFamily="18" charset="0"/>
              </a:rPr>
              <a:t>K</a:t>
            </a:r>
            <a:r>
              <a:rPr lang="sr-Latn-CS" sz="2400">
                <a:latin typeface="Times New Roman" pitchFamily="18" charset="0"/>
              </a:rPr>
              <a:t>!</a:t>
            </a:r>
            <a:endParaRPr lang="sr-Latn-CS" sz="2400" i="1">
              <a:latin typeface="Times New Roman" pitchFamily="18" charset="0"/>
            </a:endParaRPr>
          </a:p>
        </p:txBody>
      </p:sp>
      <p:sp>
        <p:nvSpPr>
          <p:cNvPr id="3079" name="Text Box 9"/>
          <p:cNvSpPr txBox="1">
            <a:spLocks noChangeArrowheads="1"/>
          </p:cNvSpPr>
          <p:nvPr/>
        </p:nvSpPr>
        <p:spPr bwMode="auto">
          <a:xfrm>
            <a:off x="1619250" y="5084763"/>
            <a:ext cx="61737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33CC"/>
                </a:solidFill>
                <a:latin typeface="Times New Roman" pitchFamily="18" charset="0"/>
              </a:rPr>
              <a:t>Primena</a:t>
            </a: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</a:rPr>
              <a:t>: proučavanje mehanizama reakcija koje </a:t>
            </a:r>
          </a:p>
          <a:p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</a:rPr>
              <a:t>dovode do uspostavljanja ravnoteže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4"/>
          <p:cNvSpPr txBox="1">
            <a:spLocks noChangeArrowheads="1"/>
          </p:cNvSpPr>
          <p:nvPr/>
        </p:nvSpPr>
        <p:spPr bwMode="auto">
          <a:xfrm>
            <a:off x="808038" y="1001713"/>
            <a:ext cx="81035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latin typeface="Times New Roman" pitchFamily="18" charset="0"/>
              </a:rPr>
              <a:t>Ravnotežne metode:</a:t>
            </a:r>
          </a:p>
          <a:p>
            <a:endParaRPr lang="sr-Latn-CS" sz="2400" dirty="0"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400" dirty="0"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</a:rPr>
              <a:t>hem. analiza svih supstanci u rastvoru (sporo uspostavljanje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</a:rPr>
              <a:t>    ravnoteže; veoma inertni sistemi; primer: građenje kompleksa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</a:rPr>
              <a:t>    Cr(III) sa SCN</a:t>
            </a:r>
            <a:r>
              <a:rPr lang="en-US" sz="240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¯</a:t>
            </a: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; relativno brze reakcije </a:t>
            </a: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 “zamrzavanje” 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  ravnoteže)</a:t>
            </a:r>
          </a:p>
          <a:p>
            <a:pPr>
              <a:buFont typeface="Wingdings" pitchFamily="2" charset="2"/>
              <a:buNone/>
            </a:pPr>
            <a:endParaRPr lang="sr-Latn-CS" sz="2400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  <a:p>
            <a:pPr>
              <a:buFont typeface="Wingdings" pitchFamily="2" charset="2"/>
              <a:buChar char="Ø"/>
            </a:pPr>
            <a:r>
              <a:rPr lang="sr-Latn-CS" sz="2400" dirty="0"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merenje 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nek</a:t>
            </a:r>
            <a:r>
              <a:rPr lang="en-US" sz="2400" dirty="0" err="1" smtClean="0">
                <a:solidFill>
                  <a:srgbClr val="000066"/>
                </a:solidFill>
                <a:latin typeface="Times New Roman" pitchFamily="18" charset="0"/>
              </a:rPr>
              <a:t>og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0066"/>
                </a:solidFill>
                <a:latin typeface="Times New Roman" pitchFamily="18" charset="0"/>
              </a:rPr>
              <a:t>svojstva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rastvora 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koj</a:t>
            </a:r>
            <a:r>
              <a:rPr lang="en-US" sz="2400" dirty="0" smtClean="0">
                <a:solidFill>
                  <a:srgbClr val="000066"/>
                </a:solidFill>
                <a:latin typeface="Times New Roman" pitchFamily="18" charset="0"/>
              </a:rPr>
              <a:t>e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se </a:t>
            </a:r>
            <a:r>
              <a:rPr lang="sr-Latn-CS" sz="2400" dirty="0">
                <a:solidFill>
                  <a:srgbClr val="CC3300"/>
                </a:solidFill>
                <a:latin typeface="Times New Roman" pitchFamily="18" charset="0"/>
              </a:rPr>
              <a:t>kvantitativno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    menja sa promenom sastava rastvora: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	- merena veličina proporcionalna koncentraciji date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	   supstance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– optičke metode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- merena veličina proporcionalna aktivitetu određene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  supstance – elektrohemijske metode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rgbClr val="000066"/>
                </a:solidFill>
                <a:latin typeface="Times New Roman" pitchFamily="18" charset="0"/>
              </a:rPr>
              <a:t>Opšti postupak za obradu </a:t>
            </a:r>
            <a:br>
              <a:rPr lang="sr-Latn-CS" sz="3200" dirty="0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sr-Latn-CS" sz="3200" dirty="0" smtClean="0">
                <a:solidFill>
                  <a:srgbClr val="000066"/>
                </a:solidFill>
                <a:latin typeface="Times New Roman" pitchFamily="18" charset="0"/>
              </a:rPr>
              <a:t>eksperimentalnih podataka</a:t>
            </a:r>
          </a:p>
        </p:txBody>
      </p:sp>
      <p:sp>
        <p:nvSpPr>
          <p:cNvPr id="43011" name="Text Box 5"/>
          <p:cNvSpPr txBox="1">
            <a:spLocks noChangeArrowheads="1"/>
          </p:cNvSpPr>
          <p:nvPr/>
        </p:nvSpPr>
        <p:spPr bwMode="auto">
          <a:xfrm>
            <a:off x="971550" y="1649413"/>
            <a:ext cx="77279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sr-Latn-CS" sz="2400" dirty="0"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</a:rPr>
              <a:t>Najčešće se eksperimentalno određuje </a:t>
            </a:r>
            <a:r>
              <a:rPr lang="sr-Latn-CS" sz="2800" i="1" dirty="0">
                <a:solidFill>
                  <a:srgbClr val="003300"/>
                </a:solidFill>
                <a:latin typeface="Times New Roman" pitchFamily="18" charset="0"/>
              </a:rPr>
              <a:t>c</a:t>
            </a: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</a:rPr>
              <a:t> ili </a:t>
            </a:r>
            <a:r>
              <a:rPr lang="sr-Latn-CS" sz="2800" i="1" dirty="0">
                <a:solidFill>
                  <a:srgbClr val="003300"/>
                </a:solidFill>
                <a:latin typeface="Times New Roman" pitchFamily="18" charset="0"/>
              </a:rPr>
              <a:t>a</a:t>
            </a:r>
            <a:r>
              <a:rPr lang="sr-Latn-CS" sz="2400" i="1" dirty="0">
                <a:solidFill>
                  <a:srgbClr val="003300"/>
                </a:solidFill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</a:rPr>
              <a:t>samo jedne</a:t>
            </a:r>
          </a:p>
          <a:p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</a:rPr>
              <a:t>  ravnotežne čestice:</a:t>
            </a:r>
          </a:p>
          <a:p>
            <a:r>
              <a:rPr lang="sr-Latn-CS" sz="2400" dirty="0">
                <a:latin typeface="Times New Roman" pitchFamily="18" charset="0"/>
              </a:rPr>
              <a:t> </a:t>
            </a:r>
          </a:p>
          <a:p>
            <a:r>
              <a:rPr lang="sr-Latn-CS" sz="2400" dirty="0">
                <a:latin typeface="Times New Roman" pitchFamily="18" charset="0"/>
              </a:rPr>
              <a:t>	</a:t>
            </a: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</a:rPr>
              <a:t>Npr.   </a:t>
            </a:r>
            <a:r>
              <a:rPr lang="sr-Latn-CS" sz="2800" i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M + L </a:t>
            </a:r>
            <a:r>
              <a:rPr lang="sr-Latn-CS" sz="280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ML</a:t>
            </a:r>
            <a:r>
              <a:rPr lang="sr-Latn-CS" sz="1200" i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r-Latn-CS" sz="1200" i="1" dirty="0">
              <a:solidFill>
                <a:srgbClr val="660033"/>
              </a:solidFill>
              <a:latin typeface="Times New Roman" pitchFamily="18" charset="0"/>
            </a:endParaRPr>
          </a:p>
          <a:p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Teorijski: samo jedan rastvor poznate C</a:t>
            </a:r>
            <a:r>
              <a:rPr lang="sr-Latn-CS" sz="2400" baseline="-25000" dirty="0">
                <a:solidFill>
                  <a:srgbClr val="000000"/>
                </a:solidFill>
                <a:latin typeface="Times New Roman" pitchFamily="18" charset="0"/>
              </a:rPr>
              <a:t>M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 i C</a:t>
            </a:r>
            <a:r>
              <a:rPr lang="sr-Latn-CS" sz="2400" baseline="-25000" dirty="0">
                <a:solidFill>
                  <a:srgbClr val="000000"/>
                </a:solidFill>
                <a:latin typeface="Times New Roman" pitchFamily="18" charset="0"/>
              </a:rPr>
              <a:t>L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→ određivanje</a:t>
            </a:r>
          </a:p>
          <a:p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samo 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ili 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 !!!</a:t>
            </a:r>
          </a:p>
          <a:p>
            <a:r>
              <a:rPr lang="sr-Latn-CS" sz="2400" dirty="0">
                <a:solidFill>
                  <a:srgbClr val="800000"/>
                </a:solidFill>
                <a:latin typeface="Times New Roman" pitchFamily="18" charset="0"/>
              </a:rPr>
              <a:t>Međutim, NESIGURNO, kod složenijih sistema i</a:t>
            </a:r>
          </a:p>
          <a:p>
            <a:r>
              <a:rPr lang="sr-Latn-CS" sz="2400" dirty="0">
                <a:solidFill>
                  <a:srgbClr val="800000"/>
                </a:solidFill>
                <a:latin typeface="Times New Roman" pitchFamily="18" charset="0"/>
              </a:rPr>
              <a:t>	NEPRIMENLJIVO</a:t>
            </a:r>
          </a:p>
          <a:p>
            <a:endParaRPr lang="sr-Latn-CS" sz="2400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 typeface="Wingdings 3" pitchFamily="18" charset="2"/>
              <a:buChar char="["/>
            </a:pP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sym typeface="Wingdings 3" pitchFamily="18" charset="2"/>
              </a:rPr>
              <a:t>Praktični postupak: serija rastvora različitih C </a:t>
            </a:r>
          </a:p>
          <a:p>
            <a:pPr>
              <a:buFont typeface="Wingdings 3" pitchFamily="18" charset="2"/>
              <a:buChar char="["/>
            </a:pP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sym typeface="Wingdings 3" pitchFamily="18" charset="2"/>
              </a:rPr>
              <a:t> veći broj eksperimentalnih podataka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4"/>
          <p:cNvSpPr txBox="1">
            <a:spLocks noChangeArrowheads="1"/>
          </p:cNvSpPr>
          <p:nvPr/>
        </p:nvSpPr>
        <p:spPr bwMode="auto">
          <a:xfrm>
            <a:off x="1187450" y="1268413"/>
            <a:ext cx="72755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sr-Latn-CS" sz="2400">
                <a:latin typeface="Times New Roman" pitchFamily="18" charset="0"/>
              </a:rPr>
              <a:t>Izračunavanja u složenim sistemima su komplikovanija</a:t>
            </a:r>
          </a:p>
          <a:p>
            <a:pPr marL="342900" indent="-342900">
              <a:buFont typeface="Wingdings 3" pitchFamily="18" charset="2"/>
              <a:buChar char="[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Nekoliko koraka:</a:t>
            </a:r>
          </a:p>
          <a:p>
            <a:pPr marL="342900" indent="-342900">
              <a:buFont typeface="Wingdings 3" pitchFamily="18" charset="2"/>
              <a:buAutoNum type="arabicPeriod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</a:t>
            </a:r>
            <a:r>
              <a:rPr lang="en-US" sz="2400">
                <a:latin typeface="Times New Roman" pitchFamily="18" charset="0"/>
                <a:sym typeface="Wingdings 3" pitchFamily="18" charset="2"/>
              </a:rPr>
              <a:t>P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retpostaviti “hemijski model” sistema i napisati</a:t>
            </a:r>
          </a:p>
          <a:p>
            <a:pPr marL="342900" indent="-342900"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    ravnotežne reakcije i izraze za odgovarajuće konstante</a:t>
            </a:r>
          </a:p>
          <a:p>
            <a:pPr marL="342900" indent="-342900">
              <a:buFont typeface="Wingdings 3" pitchFamily="18" charset="2"/>
              <a:buAutoNum type="arabicPeriod" startAt="2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Postaviti onoliko jednačina koliko ima nepoznatih</a:t>
            </a:r>
          </a:p>
          <a:p>
            <a:pPr marL="342900" indent="-342900"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    koncentracija (dodatne jednačine: balans masa, balans</a:t>
            </a:r>
          </a:p>
          <a:p>
            <a:pPr marL="342900" indent="-342900"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    naelektrisanja, funkcija građenja)</a:t>
            </a:r>
          </a:p>
          <a:p>
            <a:pPr marL="342900" indent="-342900">
              <a:buFont typeface="Wingdings 3" pitchFamily="18" charset="2"/>
              <a:buAutoNum type="arabicPeriod" startAt="3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Sukcesivno rešavati sistem jednačina - aproksimacije</a:t>
            </a:r>
          </a:p>
          <a:p>
            <a:pPr marL="342900" indent="-342900">
              <a:buFont typeface="Wingdings 3" pitchFamily="18" charset="2"/>
              <a:buAutoNum type="arabicPeriod" startAt="3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Po dobijanju konačnog rezultata proveriti učinjene</a:t>
            </a:r>
          </a:p>
          <a:p>
            <a:pPr marL="342900" indent="-342900"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    pretpostavke</a:t>
            </a:r>
          </a:p>
          <a:p>
            <a:pPr marL="342900" indent="-342900"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5.  Ako je potrebno izračunavanja ponoviti!</a:t>
            </a:r>
          </a:p>
          <a:p>
            <a:pPr marL="342900" indent="-342900">
              <a:buFont typeface="Wingdings 3" pitchFamily="18" charset="2"/>
              <a:buNone/>
            </a:pPr>
            <a:endParaRPr lang="sr-Latn-CS" sz="2400">
              <a:latin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7"/>
          <p:cNvSpPr>
            <a:spLocks noChangeArrowheads="1"/>
          </p:cNvSpPr>
          <p:nvPr/>
        </p:nvSpPr>
        <p:spPr bwMode="auto">
          <a:xfrm>
            <a:off x="611188" y="565656"/>
            <a:ext cx="844846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/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Balans masa (BM)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: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zbir koncentracija svih čestica koje nastaju </a:t>
            </a:r>
            <a:endParaRPr lang="sr-Latn-CS" sz="2400" dirty="0">
              <a:solidFill>
                <a:srgbClr val="000066"/>
              </a:solidFill>
              <a:latin typeface="Times New Roman" pitchFamily="18" charset="0"/>
            </a:endParaRPr>
          </a:p>
          <a:p>
            <a:pPr indent="449263"/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transformacijom supstance dodate u rastvor jednak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je </a:t>
            </a:r>
          </a:p>
          <a:p>
            <a:pPr indent="449263"/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s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tehimetrijskoj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(analitičkoj ili totalnoj) koncentraciji </a:t>
            </a:r>
            <a:endParaRPr lang="sr-Latn-CS" sz="2400" dirty="0">
              <a:solidFill>
                <a:srgbClr val="000066"/>
              </a:solidFill>
              <a:latin typeface="Times New Roman" pitchFamily="18" charset="0"/>
            </a:endParaRPr>
          </a:p>
          <a:p>
            <a:pPr indent="449263"/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date supstance. </a:t>
            </a:r>
            <a:endParaRPr lang="sr-Latn-CS" sz="2400" dirty="0">
              <a:solidFill>
                <a:srgbClr val="000066"/>
              </a:solidFill>
              <a:latin typeface="Times New Roman" pitchFamily="18" charset="0"/>
            </a:endParaRPr>
          </a:p>
          <a:p>
            <a:pPr indent="449263"/>
            <a:endParaRPr lang="en-US" sz="2400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/>
            <a:r>
              <a:rPr lang="sr-Latn-CS" sz="2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Na </a:t>
            </a: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primer, u rastvoru NaH</a:t>
            </a:r>
            <a:r>
              <a:rPr lang="sr-Latn-CS" sz="2400" baseline="-300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sr-Latn-CS" sz="2400" baseline="-300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jednačine BM </a:t>
            </a:r>
            <a:endParaRPr lang="sr-Latn-CS" sz="2400" dirty="0">
              <a:solidFill>
                <a:srgbClr val="0033CC"/>
              </a:solidFill>
              <a:latin typeface="Times New Roman" pitchFamily="18" charset="0"/>
            </a:endParaRPr>
          </a:p>
          <a:p>
            <a:pPr indent="449263"/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za dihidrogen-fosfatni i natrijumov jon su:</a:t>
            </a:r>
            <a:endParaRPr lang="sr-Latn-CS" sz="2400" dirty="0">
              <a:solidFill>
                <a:srgbClr val="0033CC"/>
              </a:solidFill>
              <a:latin typeface="Times New Roman" pitchFamily="18" charset="0"/>
            </a:endParaRPr>
          </a:p>
          <a:p>
            <a:pPr indent="449263" eaLnBrk="0" hangingPunct="0"/>
            <a:endParaRPr lang="sr-Latn-CS" sz="2400" dirty="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4101" name="Rectangle 19"/>
          <p:cNvSpPr>
            <a:spLocks noChangeArrowheads="1"/>
          </p:cNvSpPr>
          <p:nvPr/>
        </p:nvSpPr>
        <p:spPr bwMode="auto">
          <a:xfrm>
            <a:off x="-4632325" y="3751263"/>
            <a:ext cx="75311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>
                <a:latin typeface="Arial" charset="0"/>
                <a:cs typeface="Times New Roman" pitchFamily="18" charset="0"/>
              </a:rPr>
              <a:t>								</a:t>
            </a:r>
            <a:r>
              <a:rPr lang="sr-Latn-CS" sz="900">
                <a:latin typeface="Arial" charset="0"/>
              </a:rPr>
              <a:t> </a:t>
            </a:r>
            <a:endParaRPr lang="sr-Latn-CS">
              <a:latin typeface="Arial" charset="0"/>
            </a:endParaRPr>
          </a:p>
          <a:p>
            <a:pPr eaLnBrk="0" hangingPunct="0"/>
            <a:r>
              <a:rPr lang="sr-Latn-CS">
                <a:latin typeface="Arial" charset="0"/>
              </a:rPr>
              <a:t/>
            </a:r>
            <a:br>
              <a:rPr lang="sr-Latn-CS">
                <a:latin typeface="Arial" charset="0"/>
              </a:rPr>
            </a:br>
            <a:endParaRPr lang="sr-Latn-CS">
              <a:latin typeface="Arial" charset="0"/>
            </a:endParaRPr>
          </a:p>
        </p:txBody>
      </p:sp>
      <p:graphicFrame>
        <p:nvGraphicFramePr>
          <p:cNvPr id="4098" name="Object 22"/>
          <p:cNvGraphicFramePr>
            <a:graphicFrameLocks noChangeAspect="1"/>
          </p:cNvGraphicFramePr>
          <p:nvPr/>
        </p:nvGraphicFramePr>
        <p:xfrm>
          <a:off x="1187624" y="3861048"/>
          <a:ext cx="6999288" cy="630238"/>
        </p:xfrm>
        <a:graphic>
          <a:graphicData uri="http://schemas.openxmlformats.org/presentationml/2006/ole">
            <p:oleObj spid="_x0000_s4098" name="Equation" r:id="rId3" imgW="3494796" imgH="313931" progId="Equation.3">
              <p:embed/>
            </p:oleObj>
          </a:graphicData>
        </a:graphic>
      </p:graphicFrame>
      <p:graphicFrame>
        <p:nvGraphicFramePr>
          <p:cNvPr id="4099" name="Object 23"/>
          <p:cNvGraphicFramePr>
            <a:graphicFrameLocks noChangeAspect="1"/>
          </p:cNvGraphicFramePr>
          <p:nvPr/>
        </p:nvGraphicFramePr>
        <p:xfrm>
          <a:off x="1475656" y="5085184"/>
          <a:ext cx="1817687" cy="555625"/>
        </p:xfrm>
        <a:graphic>
          <a:graphicData uri="http://schemas.openxmlformats.org/presentationml/2006/ole">
            <p:oleObj spid="_x0000_s4099" name="Equation" r:id="rId4" imgW="904565" imgH="27577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042988" y="836613"/>
            <a:ext cx="71977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Jednačina BN zasniva se na elektroneutralnosti rastvora:</a:t>
            </a:r>
            <a:endParaRPr lang="sr-Latn-CS" sz="2400">
              <a:solidFill>
                <a:srgbClr val="9900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ukupna koncentracija pozitivnog naelektrisanja mora biti </a:t>
            </a:r>
            <a:endParaRPr lang="sr-Latn-CS" sz="2400">
              <a:solidFill>
                <a:srgbClr val="9900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jednaka ukupnoj koncentraciji negativnog naelektrisanja.</a:t>
            </a:r>
            <a:endParaRPr lang="sr-Latn-CS" sz="2400">
              <a:solidFill>
                <a:srgbClr val="990000"/>
              </a:solidFill>
              <a:latin typeface="Times New Roman" pitchFamily="18" charset="0"/>
            </a:endParaRP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331913" y="2420938"/>
          <a:ext cx="7032625" cy="479425"/>
        </p:xfrm>
        <a:graphic>
          <a:graphicData uri="http://schemas.openxmlformats.org/presentationml/2006/ole">
            <p:oleObj spid="_x0000_s5122" name="Equation" r:id="rId3" imgW="3923502" imgH="266410" progId="Equation.3">
              <p:embed/>
            </p:oleObj>
          </a:graphicData>
        </a:graphic>
      </p:graphicFrame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794694" y="3351124"/>
            <a:ext cx="799911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BP (balans protona) podrazumeva izjednačavanje koncentracija</a:t>
            </a:r>
            <a:endParaRPr lang="sr-Latn-CS" sz="2400" dirty="0">
              <a:solidFill>
                <a:srgbClr val="0033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čestica sa viškom protona sa koncentracijama čestica </a:t>
            </a:r>
            <a:endParaRPr lang="sr-Latn-CS" sz="2400" dirty="0">
              <a:solidFill>
                <a:srgbClr val="0033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sa 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sr-Latn-CS" sz="24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manjkom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sr-Latn-CS" sz="24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protona.</a:t>
            </a:r>
            <a:endParaRPr lang="sr-Latn-CS" sz="2400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graphicFrame>
        <p:nvGraphicFramePr>
          <p:cNvPr id="5123" name="Object 7"/>
          <p:cNvGraphicFramePr>
            <a:graphicFrameLocks noChangeAspect="1"/>
          </p:cNvGraphicFramePr>
          <p:nvPr/>
        </p:nvGraphicFramePr>
        <p:xfrm>
          <a:off x="1619250" y="5013325"/>
          <a:ext cx="5851525" cy="479425"/>
        </p:xfrm>
        <a:graphic>
          <a:graphicData uri="http://schemas.openxmlformats.org/presentationml/2006/ole">
            <p:oleObj spid="_x0000_s5123" name="Equation" r:id="rId4" imgW="3266225" imgH="26641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116013" y="981075"/>
            <a:ext cx="56276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Times New Roman" pitchFamily="18" charset="0"/>
                <a:cs typeface="Times New Roman" pitchFamily="18" charset="0"/>
              </a:rPr>
              <a:t>Funkcija građenja (ili srednji koordinacioni, </a:t>
            </a:r>
            <a:endParaRPr lang="sr-Latn-CS" sz="2400">
              <a:latin typeface="Times New Roman" pitchFamily="18" charset="0"/>
            </a:endParaRPr>
          </a:p>
          <a:p>
            <a:pPr algn="just"/>
            <a:r>
              <a:rPr lang="sr-Latn-CS" sz="2400">
                <a:latin typeface="Times New Roman" pitchFamily="18" charset="0"/>
                <a:cs typeface="Times New Roman" pitchFamily="18" charset="0"/>
              </a:rPr>
              <a:t>odnosno srednji ligandni broj), </a:t>
            </a:r>
            <a:endParaRPr lang="sr-Latn-CS" sz="2400">
              <a:latin typeface="Times New Roman" pitchFamily="18" charset="0"/>
            </a:endParaRP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5076825" y="1412875"/>
          <a:ext cx="298450" cy="354013"/>
        </p:xfrm>
        <a:graphic>
          <a:graphicData uri="http://schemas.openxmlformats.org/presentationml/2006/ole">
            <p:oleObj spid="_x0000_s6146" name="Equation" r:id="rId3" imgW="152202" imgH="177569" progId="Equation.3">
              <p:embed/>
            </p:oleObj>
          </a:graphicData>
        </a:graphic>
      </p:graphicFrame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1187450" y="1844675"/>
            <a:ext cx="6091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Times New Roman" pitchFamily="18" charset="0"/>
              </a:rPr>
              <a:t>= </a:t>
            </a:r>
            <a:r>
              <a:rPr lang="sr-Latn-CS" sz="240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srednji broj liganada vezanih </a:t>
            </a:r>
            <a:endParaRPr lang="sr-Latn-CS" sz="2400">
              <a:solidFill>
                <a:srgbClr val="003366"/>
              </a:solidFill>
              <a:latin typeface="Times New Roman" pitchFamily="18" charset="0"/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sa jonom metala u svim oblicima kompleksa, tj.:</a:t>
            </a:r>
            <a:endParaRPr lang="sr-Latn-CS" sz="2400">
              <a:solidFill>
                <a:srgbClr val="003366"/>
              </a:solidFill>
              <a:latin typeface="Times New Roman" pitchFamily="18" charset="0"/>
            </a:endParaRPr>
          </a:p>
        </p:txBody>
      </p:sp>
      <p:graphicFrame>
        <p:nvGraphicFramePr>
          <p:cNvPr id="6147" name="Object 7"/>
          <p:cNvGraphicFramePr>
            <a:graphicFrameLocks noChangeAspect="1"/>
          </p:cNvGraphicFramePr>
          <p:nvPr/>
        </p:nvGraphicFramePr>
        <p:xfrm>
          <a:off x="2916238" y="2997200"/>
          <a:ext cx="1846262" cy="990600"/>
        </p:xfrm>
        <a:graphic>
          <a:graphicData uri="http://schemas.openxmlformats.org/presentationml/2006/ole">
            <p:oleObj spid="_x0000_s6147" name="Equation" r:id="rId4" imgW="923283" imgH="495018" progId="Equation.3">
              <p:embed/>
            </p:oleObj>
          </a:graphicData>
        </a:graphic>
      </p:graphicFrame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1224857" y="4359186"/>
            <a:ext cx="71689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>
                <a:latin typeface="Times New Roman" pitchFamily="18" charset="0"/>
              </a:rPr>
              <a:t> = 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stehiometrijske koncentracije liganda</a:t>
            </a:r>
            <a:r>
              <a:rPr lang="sr-Latn-CS" sz="2400" dirty="0">
                <a:latin typeface="Times New Roman" pitchFamily="18" charset="0"/>
              </a:rPr>
              <a:t> 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i metala</a:t>
            </a:r>
            <a:endParaRPr lang="sr-Latn-CS" sz="2400" dirty="0">
              <a:latin typeface="Times New Roman" pitchFamily="18" charset="0"/>
            </a:endParaRPr>
          </a:p>
          <a:p>
            <a:pPr algn="just"/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] je koncentracija slobodnog liganda; </a:t>
            </a:r>
            <a:endParaRPr lang="sr-Latn-CS" sz="2400" dirty="0">
              <a:latin typeface="Times New Roman" pitchFamily="18" charset="0"/>
            </a:endParaRPr>
          </a:p>
          <a:p>
            <a:pPr algn="just"/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] odgovara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koncentraciji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 vezanih liganada.</a:t>
            </a:r>
            <a:endParaRPr lang="sr-Latn-C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6"/>
          <p:cNvGraphicFramePr>
            <a:graphicFrameLocks noChangeAspect="1"/>
          </p:cNvGraphicFramePr>
          <p:nvPr/>
        </p:nvGraphicFramePr>
        <p:xfrm>
          <a:off x="968375" y="1130300"/>
          <a:ext cx="12169775" cy="846138"/>
        </p:xfrm>
        <a:graphic>
          <a:graphicData uri="http://schemas.openxmlformats.org/presentationml/2006/ole">
            <p:oleObj spid="_x0000_s7170" name="Document" r:id="rId3" imgW="6122177" imgH="427280" progId="Word.Document.8">
              <p:embed/>
            </p:oleObj>
          </a:graphicData>
        </a:graphic>
      </p:graphicFrame>
      <p:sp>
        <p:nvSpPr>
          <p:cNvPr id="7173" name="Rectangle 8"/>
          <p:cNvSpPr>
            <a:spLocks noChangeArrowheads="1"/>
          </p:cNvSpPr>
          <p:nvPr/>
        </p:nvSpPr>
        <p:spPr bwMode="auto">
          <a:xfrm>
            <a:off x="1042988" y="2490143"/>
            <a:ext cx="31774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Jednačina BM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 metal</a:t>
            </a:r>
            <a:r>
              <a:rPr lang="sr-Latn-CS" sz="2400" dirty="0" smtClean="0">
                <a:latin typeface="Times New Roman" pitchFamily="18" charset="0"/>
              </a:rPr>
              <a:t>:</a:t>
            </a:r>
            <a:r>
              <a:rPr lang="sr-Latn-CS" sz="900" dirty="0" smtClean="0">
                <a:latin typeface="Arial" charset="0"/>
              </a:rPr>
              <a:t> </a:t>
            </a:r>
            <a:endParaRPr lang="sr-Latn-CS" dirty="0">
              <a:latin typeface="Arial" charset="0"/>
            </a:endParaRPr>
          </a:p>
        </p:txBody>
      </p:sp>
      <p:graphicFrame>
        <p:nvGraphicFramePr>
          <p:cNvPr id="7171" name="Object 9"/>
          <p:cNvGraphicFramePr>
            <a:graphicFrameLocks noChangeAspect="1"/>
          </p:cNvGraphicFramePr>
          <p:nvPr/>
        </p:nvGraphicFramePr>
        <p:xfrm>
          <a:off x="1187450" y="3068638"/>
          <a:ext cx="6546850" cy="855662"/>
        </p:xfrm>
        <a:graphic>
          <a:graphicData uri="http://schemas.openxmlformats.org/presentationml/2006/ole">
            <p:oleObj spid="_x0000_s7171" name="Equation" r:id="rId4" imgW="3275944" imgH="428415" progId="Equation.3">
              <p:embed/>
            </p:oleObj>
          </a:graphicData>
        </a:graphic>
      </p:graphicFrame>
      <p:sp>
        <p:nvSpPr>
          <p:cNvPr id="7174" name="Rectangle 10"/>
          <p:cNvSpPr>
            <a:spLocks noChangeArrowheads="1"/>
          </p:cNvSpPr>
          <p:nvPr/>
        </p:nvSpPr>
        <p:spPr bwMode="auto">
          <a:xfrm>
            <a:off x="1187450" y="4363393"/>
            <a:ext cx="19752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BM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 ligand:</a:t>
            </a:r>
            <a:r>
              <a:rPr lang="sr-Latn-CS" sz="900" dirty="0" smtClean="0">
                <a:latin typeface="Arial" charset="0"/>
              </a:rPr>
              <a:t> </a:t>
            </a:r>
            <a:endParaRPr lang="sr-Latn-CS" dirty="0">
              <a:latin typeface="Arial" charset="0"/>
            </a:endParaRPr>
          </a:p>
        </p:txBody>
      </p:sp>
      <p:graphicFrame>
        <p:nvGraphicFramePr>
          <p:cNvPr id="7172" name="Object 11"/>
          <p:cNvGraphicFramePr>
            <a:graphicFrameLocks noChangeAspect="1"/>
          </p:cNvGraphicFramePr>
          <p:nvPr/>
        </p:nvGraphicFramePr>
        <p:xfrm>
          <a:off x="1042988" y="5013325"/>
          <a:ext cx="7215187" cy="857250"/>
        </p:xfrm>
        <a:graphic>
          <a:graphicData uri="http://schemas.openxmlformats.org/presentationml/2006/ole">
            <p:oleObj spid="_x0000_s7172" name="Equation" r:id="rId5" imgW="3609262" imgH="428415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971550" y="962025"/>
            <a:ext cx="7377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Parcijalna stehiometrijska konstanta stabilnosti kompleksa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2817813" y="1944688"/>
          <a:ext cx="2389187" cy="914400"/>
        </p:xfrm>
        <a:graphic>
          <a:graphicData uri="http://schemas.openxmlformats.org/presentationml/2006/ole">
            <p:oleObj spid="_x0000_s8194" name="Equation" r:id="rId3" imgW="1193760" imgH="457200" progId="Equation.3">
              <p:embed/>
            </p:oleObj>
          </a:graphicData>
        </a:graphic>
      </p:graphicFrame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908175" y="3789363"/>
            <a:ext cx="1095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totalna:</a:t>
            </a:r>
            <a:endParaRPr lang="sr-Latn-CS" sz="2400">
              <a:solidFill>
                <a:srgbClr val="800000"/>
              </a:solidFill>
              <a:latin typeface="Times New Roman" pitchFamily="18" charset="0"/>
            </a:endParaRPr>
          </a:p>
        </p:txBody>
      </p:sp>
      <p:graphicFrame>
        <p:nvGraphicFramePr>
          <p:cNvPr id="8195" name="Object 7"/>
          <p:cNvGraphicFramePr>
            <a:graphicFrameLocks noChangeAspect="1"/>
          </p:cNvGraphicFramePr>
          <p:nvPr/>
        </p:nvGraphicFramePr>
        <p:xfrm>
          <a:off x="3924300" y="3573463"/>
          <a:ext cx="1882775" cy="931862"/>
        </p:xfrm>
        <a:graphic>
          <a:graphicData uri="http://schemas.openxmlformats.org/presentationml/2006/ole">
            <p:oleObj spid="_x0000_s8195" name="Equation" r:id="rId4" imgW="942360" imgH="466217" progId="Equation.3">
              <p:embed/>
            </p:oleObj>
          </a:graphicData>
        </a:graphic>
      </p:graphicFrame>
      <p:graphicFrame>
        <p:nvGraphicFramePr>
          <p:cNvPr id="8196" name="Object 9"/>
          <p:cNvGraphicFramePr>
            <a:graphicFrameLocks noChangeAspect="1"/>
          </p:cNvGraphicFramePr>
          <p:nvPr/>
        </p:nvGraphicFramePr>
        <p:xfrm>
          <a:off x="2919413" y="4765675"/>
          <a:ext cx="4135437" cy="1063625"/>
        </p:xfrm>
        <a:graphic>
          <a:graphicData uri="http://schemas.openxmlformats.org/presentationml/2006/ole">
            <p:oleObj spid="_x0000_s8196" name="Equation" r:id="rId5" imgW="2070000" imgH="533160" progId="Equation.3">
              <p:embed/>
            </p:oleObj>
          </a:graphicData>
        </a:graphic>
      </p:graphicFrame>
      <p:sp>
        <p:nvSpPr>
          <p:cNvPr id="8199" name="Text Box 10"/>
          <p:cNvSpPr txBox="1">
            <a:spLocks noChangeArrowheads="1"/>
          </p:cNvSpPr>
          <p:nvPr/>
        </p:nvSpPr>
        <p:spPr bwMode="auto">
          <a:xfrm>
            <a:off x="1166813" y="5033963"/>
            <a:ext cx="1071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Gde je: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547813" y="908050"/>
          <a:ext cx="4868862" cy="931863"/>
        </p:xfrm>
        <a:graphic>
          <a:graphicData uri="http://schemas.openxmlformats.org/presentationml/2006/ole">
            <p:oleObj spid="_x0000_s9218" name="Equation" r:id="rId3" imgW="2437610" imgH="466217" progId="Equation.3">
              <p:embed/>
            </p:oleObj>
          </a:graphicData>
        </a:graphic>
      </p:graphicFrame>
      <p:graphicFrame>
        <p:nvGraphicFramePr>
          <p:cNvPr id="9219" name="Object 5"/>
          <p:cNvGraphicFramePr>
            <a:graphicFrameLocks noChangeAspect="1"/>
          </p:cNvGraphicFramePr>
          <p:nvPr/>
        </p:nvGraphicFramePr>
        <p:xfrm>
          <a:off x="1908175" y="2492375"/>
          <a:ext cx="4664075" cy="1047750"/>
        </p:xfrm>
        <a:graphic>
          <a:graphicData uri="http://schemas.openxmlformats.org/presentationml/2006/ole">
            <p:oleObj spid="_x0000_s9219" name="Equation" r:id="rId4" imgW="2332864" imgH="523459" progId="Equation.3">
              <p:embed/>
            </p:oleObj>
          </a:graphicData>
        </a:graphic>
      </p:graphicFrame>
      <p:graphicFrame>
        <p:nvGraphicFramePr>
          <p:cNvPr id="9220" name="Object 6"/>
          <p:cNvGraphicFramePr>
            <a:graphicFrameLocks noChangeAspect="1"/>
          </p:cNvGraphicFramePr>
          <p:nvPr/>
        </p:nvGraphicFramePr>
        <p:xfrm>
          <a:off x="2160588" y="3740150"/>
          <a:ext cx="5992812" cy="2082800"/>
        </p:xfrm>
        <a:graphic>
          <a:graphicData uri="http://schemas.openxmlformats.org/presentationml/2006/ole">
            <p:oleObj spid="_x0000_s9220" name="Equation" r:id="rId5" imgW="2997000" imgH="1041120" progId="Equation.3">
              <p:embed/>
            </p:oleObj>
          </a:graphicData>
        </a:graphic>
      </p:graphicFrame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908175" y="5876925"/>
            <a:ext cx="610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zavisi samo od koncentracije slobodnog liganda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1116013" y="4508500"/>
            <a:ext cx="538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Ili: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250825" y="476250"/>
            <a:ext cx="87312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 algn="just"/>
            <a:r>
              <a:rPr lang="sr-Latn-CS" sz="2400">
                <a:latin typeface="Times New Roman" pitchFamily="18" charset="0"/>
                <a:cs typeface="Times New Roman" pitchFamily="18" charset="0"/>
              </a:rPr>
              <a:t>Dve osnovne metode za određivanje koncentracije slobodnog liganda</a:t>
            </a:r>
            <a:r>
              <a:rPr lang="sr-Latn-CS" sz="2400">
                <a:latin typeface="Times New Roman" pitchFamily="18" charset="0"/>
              </a:rPr>
              <a:t>:</a:t>
            </a:r>
          </a:p>
          <a:p>
            <a:pPr marL="342900" indent="-342900" algn="just" eaLnBrk="0" hangingPunct="0">
              <a:buFontTx/>
              <a:buAutoNum type="arabicPeriod"/>
            </a:pPr>
            <a:r>
              <a:rPr lang="sr-Latn-CS" sz="2400">
                <a:latin typeface="Times New Roman" pitchFamily="18" charset="0"/>
                <a:cs typeface="Times New Roman" pitchFamily="18" charset="0"/>
              </a:rPr>
              <a:t>Ako se koncentracija slobodnog liganda može neposredno meriti</a:t>
            </a:r>
            <a:endParaRPr lang="sr-Latn-CS" sz="2400">
              <a:latin typeface="Times New Roman" pitchFamily="18" charset="0"/>
            </a:endParaRPr>
          </a:p>
          <a:p>
            <a:pPr marL="342900" indent="-342900" algn="just" eaLnBrk="0" hangingPunct="0"/>
            <a:r>
              <a:rPr lang="sr-Latn-CS" sz="2400">
                <a:latin typeface="Times New Roman" pitchFamily="18" charset="0"/>
              </a:rPr>
              <a:t>        (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potenciometrijski pomoću jon-selektivnih elektroda</a:t>
            </a:r>
            <a:r>
              <a:rPr lang="sr-Latn-CS" sz="2400">
                <a:latin typeface="Times New Roman" pitchFamily="18" charset="0"/>
              </a:rPr>
              <a:t>)</a:t>
            </a:r>
          </a:p>
          <a:p>
            <a:pPr marL="342900" indent="-342900" algn="just" eaLnBrk="0" hangingPunct="0"/>
            <a:r>
              <a:rPr lang="sr-Latn-CS" sz="2400">
                <a:latin typeface="Times New Roman" pitchFamily="18" charset="0"/>
              </a:rPr>
              <a:t>       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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polazeći od poznatih stehiometrijskih koncentracija </a:t>
            </a:r>
            <a:endParaRPr lang="sr-Latn-CS" sz="2400">
              <a:latin typeface="Times New Roman" pitchFamily="18" charset="0"/>
            </a:endParaRPr>
          </a:p>
          <a:p>
            <a:pPr marL="342900" indent="-342900" algn="just" eaLnBrk="0" hangingPunct="0"/>
            <a:r>
              <a:rPr lang="sr-Latn-CS" sz="2400">
                <a:latin typeface="Times New Roman" pitchFamily="18" charset="0"/>
              </a:rPr>
              <a:t>      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metala i liganda</a:t>
            </a:r>
            <a:r>
              <a:rPr lang="sr-Latn-CS" sz="2400">
                <a:latin typeface="Times New Roman" pitchFamily="18" charset="0"/>
              </a:rPr>
              <a:t> za svaku merenu vrednost koncentracije </a:t>
            </a:r>
          </a:p>
          <a:p>
            <a:pPr marL="342900" indent="-342900" algn="just" eaLnBrk="0" hangingPunct="0"/>
            <a:r>
              <a:rPr lang="sr-Latn-CS" sz="2400">
                <a:latin typeface="Times New Roman" pitchFamily="18" charset="0"/>
              </a:rPr>
              <a:t>       slobodnog liganda izračunava se srednji ligandni broj</a:t>
            </a:r>
          </a:p>
        </p:txBody>
      </p:sp>
      <p:sp>
        <p:nvSpPr>
          <p:cNvPr id="10244" name="Text Box 9"/>
          <p:cNvSpPr txBox="1">
            <a:spLocks noChangeArrowheads="1"/>
          </p:cNvSpPr>
          <p:nvPr/>
        </p:nvSpPr>
        <p:spPr bwMode="auto">
          <a:xfrm>
            <a:off x="735013" y="3233738"/>
            <a:ext cx="777328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latin typeface="Times New Roman" pitchFamily="18" charset="0"/>
              </a:rPr>
              <a:t>Ne može ako su kompleksi nestabilni ili ako je </a:t>
            </a:r>
            <a:r>
              <a:rPr lang="sr-Latn-CS" sz="2400" i="1" dirty="0">
                <a:latin typeface="Times New Roman" pitchFamily="18" charset="0"/>
              </a:rPr>
              <a:t>C</a:t>
            </a:r>
            <a:r>
              <a:rPr lang="sr-Latn-CS" sz="2400" i="1" baseline="-25000" dirty="0">
                <a:latin typeface="Times New Roman" pitchFamily="18" charset="0"/>
              </a:rPr>
              <a:t>M</a:t>
            </a:r>
            <a:r>
              <a:rPr lang="sr-Latn-CS" sz="2400" dirty="0">
                <a:latin typeface="Times New Roman" pitchFamily="18" charset="0"/>
              </a:rPr>
              <a:t> jako malo:</a:t>
            </a:r>
          </a:p>
          <a:p>
            <a:endParaRPr lang="sr-Latn-CS" sz="2400" dirty="0">
              <a:latin typeface="Times New Roman" pitchFamily="18" charset="0"/>
            </a:endParaRPr>
          </a:p>
          <a:p>
            <a:pPr>
              <a:buFont typeface="Wingdings 3" pitchFamily="18" charset="2"/>
              <a:buChar char="["/>
            </a:pPr>
            <a:r>
              <a:rPr lang="sr-Latn-CS" sz="2400" dirty="0">
                <a:latin typeface="Times New Roman" pitchFamily="18" charset="0"/>
              </a:rPr>
              <a:t>Niske vrednosti razlike </a:t>
            </a:r>
            <a:r>
              <a:rPr lang="sr-Latn-CS" sz="2400" i="1" dirty="0">
                <a:latin typeface="Times New Roman" pitchFamily="18" charset="0"/>
              </a:rPr>
              <a:t>C</a:t>
            </a:r>
            <a:r>
              <a:rPr lang="sr-Latn-CS" sz="2400" i="1" baseline="-25000" dirty="0">
                <a:latin typeface="Times New Roman" pitchFamily="18" charset="0"/>
              </a:rPr>
              <a:t>L</a:t>
            </a:r>
            <a:r>
              <a:rPr lang="sr-Latn-CS" sz="2400" i="1" dirty="0">
                <a:latin typeface="Times New Roman" pitchFamily="18" charset="0"/>
              </a:rPr>
              <a:t> - </a:t>
            </a:r>
            <a:r>
              <a:rPr lang="sr-Latn-CS" sz="2400" dirty="0">
                <a:latin typeface="Times New Roman" pitchFamily="18" charset="0"/>
              </a:rPr>
              <a:t>[</a:t>
            </a:r>
            <a:r>
              <a:rPr lang="sr-Latn-CS" sz="2400" i="1" dirty="0">
                <a:latin typeface="Times New Roman" pitchFamily="18" charset="0"/>
              </a:rPr>
              <a:t>L</a:t>
            </a:r>
            <a:r>
              <a:rPr lang="sr-Latn-CS" sz="2400" dirty="0">
                <a:latin typeface="Times New Roman" pitchFamily="18" charset="0"/>
              </a:rPr>
              <a:t>] </a:t>
            </a:r>
          </a:p>
          <a:p>
            <a:pPr>
              <a:buFont typeface="Wingdings 3" pitchFamily="18" charset="2"/>
              <a:buNone/>
            </a:pPr>
            <a:endParaRPr lang="sr-Latn-CS" sz="2400" dirty="0">
              <a:latin typeface="Times New Roman" pitchFamily="18" charset="0"/>
            </a:endParaRPr>
          </a:p>
          <a:p>
            <a:pPr>
              <a:buFont typeface="Wingdings 3" pitchFamily="18" charset="2"/>
              <a:buChar char="["/>
            </a:pPr>
            <a:r>
              <a:rPr lang="sr-Latn-CS" sz="2400" dirty="0">
                <a:latin typeface="Times New Roman" pitchFamily="18" charset="0"/>
              </a:rPr>
              <a:t> 		blisko nuli</a:t>
            </a:r>
          </a:p>
        </p:txBody>
      </p:sp>
      <p:graphicFrame>
        <p:nvGraphicFramePr>
          <p:cNvPr id="10242" name="Object 11"/>
          <p:cNvGraphicFramePr>
            <a:graphicFrameLocks noChangeAspect="1"/>
          </p:cNvGraphicFramePr>
          <p:nvPr/>
        </p:nvGraphicFramePr>
        <p:xfrm>
          <a:off x="1619250" y="4797425"/>
          <a:ext cx="306388" cy="363538"/>
        </p:xfrm>
        <a:graphic>
          <a:graphicData uri="http://schemas.openxmlformats.org/presentationml/2006/ole">
            <p:oleObj spid="_x0000_s10242" name="Equation" r:id="rId3" imgW="151901" imgH="180726" progId="Equation.3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950913" y="712788"/>
            <a:ext cx="2155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Drugi postupak:</a:t>
            </a: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258888" y="1412875"/>
          <a:ext cx="1846262" cy="990600"/>
        </p:xfrm>
        <a:graphic>
          <a:graphicData uri="http://schemas.openxmlformats.org/presentationml/2006/ole">
            <p:oleObj spid="_x0000_s11266" name="Equation" r:id="rId3" imgW="923283" imgH="495018" progId="Equation.3">
              <p:embed/>
            </p:oleObj>
          </a:graphicData>
        </a:graphic>
      </p:graphicFrame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924300" y="1628775"/>
            <a:ext cx="369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→      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      C</a:t>
            </a:r>
            <a:r>
              <a:rPr lang="sr-Latn-CS" sz="24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[L] </a:t>
            </a:r>
          </a:p>
        </p:txBody>
      </p:sp>
      <p:graphicFrame>
        <p:nvGraphicFramePr>
          <p:cNvPr id="11267" name="Object 7"/>
          <p:cNvGraphicFramePr>
            <a:graphicFrameLocks noChangeAspect="1"/>
          </p:cNvGraphicFramePr>
          <p:nvPr/>
        </p:nvGraphicFramePr>
        <p:xfrm>
          <a:off x="5651500" y="1628775"/>
          <a:ext cx="306388" cy="431800"/>
        </p:xfrm>
        <a:graphic>
          <a:graphicData uri="http://schemas.openxmlformats.org/presentationml/2006/ole">
            <p:oleObj spid="_x0000_s11267" name="Equation" r:id="rId4" imgW="151901" imgH="180726" progId="Equation.3">
              <p:embed/>
            </p:oleObj>
          </a:graphicData>
        </a:graphic>
      </p:graphicFrame>
      <p:sp>
        <p:nvSpPr>
          <p:cNvPr id="11271" name="Rectangle 8"/>
          <p:cNvSpPr>
            <a:spLocks noChangeArrowheads="1"/>
          </p:cNvSpPr>
          <p:nvPr/>
        </p:nvSpPr>
        <p:spPr bwMode="auto">
          <a:xfrm>
            <a:off x="1042988" y="2492375"/>
            <a:ext cx="612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zavisnost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od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je prava sa nagibom</a:t>
            </a:r>
            <a:r>
              <a:rPr lang="sr-Latn-CS" sz="1200">
                <a:latin typeface="Arial" charset="0"/>
                <a:cs typeface="Times New Roman" pitchFamily="18" charset="0"/>
              </a:rPr>
              <a:t> </a:t>
            </a:r>
            <a:endParaRPr lang="sr-Latn-CS">
              <a:latin typeface="Arial" charset="0"/>
            </a:endParaRPr>
          </a:p>
        </p:txBody>
      </p:sp>
      <p:graphicFrame>
        <p:nvGraphicFramePr>
          <p:cNvPr id="11268" name="Object 9"/>
          <p:cNvGraphicFramePr>
            <a:graphicFrameLocks noChangeAspect="1"/>
          </p:cNvGraphicFramePr>
          <p:nvPr/>
        </p:nvGraphicFramePr>
        <p:xfrm>
          <a:off x="6516688" y="2565400"/>
          <a:ext cx="279400" cy="331788"/>
        </p:xfrm>
        <a:graphic>
          <a:graphicData uri="http://schemas.openxmlformats.org/presentationml/2006/ole">
            <p:oleObj spid="_x0000_s11268" name="Equation" r:id="rId5" imgW="139680" imgH="164880" progId="Equation.3">
              <p:embed/>
            </p:oleObj>
          </a:graphicData>
        </a:graphic>
      </p:graphicFrame>
      <p:sp>
        <p:nvSpPr>
          <p:cNvPr id="11272" name="Rectangle 10"/>
          <p:cNvSpPr>
            <a:spLocks noChangeArrowheads="1"/>
          </p:cNvSpPr>
          <p:nvPr/>
        </p:nvSpPr>
        <p:spPr bwMode="auto">
          <a:xfrm>
            <a:off x="1476375" y="2924175"/>
            <a:ext cx="3568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 dirty="0">
                <a:latin typeface="Arial" charset="0"/>
                <a:cs typeface="Times New Roman" pitchFamily="18" charset="0"/>
              </a:rPr>
              <a:t> 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i odsečkom na ordinati [</a:t>
            </a:r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11274" name="Text Box 12"/>
          <p:cNvSpPr txBox="1">
            <a:spLocks noChangeArrowheads="1"/>
          </p:cNvSpPr>
          <p:nvPr/>
        </p:nvSpPr>
        <p:spPr bwMode="auto">
          <a:xfrm>
            <a:off x="1979613" y="3573463"/>
            <a:ext cx="550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275" name="Text Box 13"/>
          <p:cNvSpPr txBox="1">
            <a:spLocks noChangeArrowheads="1"/>
          </p:cNvSpPr>
          <p:nvPr/>
        </p:nvSpPr>
        <p:spPr bwMode="auto">
          <a:xfrm>
            <a:off x="5416550" y="6042025"/>
            <a:ext cx="55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  <p:pic>
        <p:nvPicPr>
          <p:cNvPr id="11276" name="Picture 36" descr="Slika 2 Opste_metode_2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3573016"/>
            <a:ext cx="336037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2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Izračunavanje </a:t>
            </a:r>
            <a:r>
              <a:rPr lang="sr-Latn-CS" sz="3200" i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</a:t>
            </a:r>
            <a:r>
              <a:rPr lang="sr-Latn-CS" sz="32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na osnovu funkcije</a:t>
            </a:r>
            <a:r>
              <a:rPr lang="sr-Latn-C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sr-Latn-C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endParaRPr lang="sr-Latn-CS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3419475" y="908050"/>
          <a:ext cx="12242800" cy="460375"/>
        </p:xfrm>
        <a:graphic>
          <a:graphicData uri="http://schemas.openxmlformats.org/presentationml/2006/ole">
            <p:oleObj spid="_x0000_s12290" name="Document" r:id="rId3" imgW="6118863" imgH="230768" progId="Word.Document.8">
              <p:embed/>
            </p:oleObj>
          </a:graphicData>
        </a:graphic>
      </p:graphicFrame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950913" y="1839913"/>
            <a:ext cx="7932737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400">
                <a:latin typeface="Times New Roman" pitchFamily="18" charset="0"/>
              </a:rPr>
              <a:t> </a:t>
            </a:r>
            <a:r>
              <a:rPr lang="sr-Latn-CS" sz="2600">
                <a:latin typeface="Times New Roman" pitchFamily="18" charset="0"/>
              </a:rPr>
              <a:t>Način primene f-je zavisi od složenosti sistema</a:t>
            </a:r>
          </a:p>
          <a:p>
            <a:pPr>
              <a:buFont typeface="Wingdings" pitchFamily="2" charset="2"/>
              <a:buNone/>
            </a:pPr>
            <a:endParaRPr lang="sr-Latn-CS" sz="2600"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600">
                <a:latin typeface="Times New Roman" pitchFamily="18" charset="0"/>
              </a:rPr>
              <a:t> Računske i grafičke metode</a:t>
            </a:r>
          </a:p>
          <a:p>
            <a:pPr>
              <a:buFont typeface="Wingdings" pitchFamily="2" charset="2"/>
              <a:buNone/>
            </a:pPr>
            <a:endParaRPr lang="sr-Latn-CS" sz="2600"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600">
                <a:solidFill>
                  <a:srgbClr val="003366"/>
                </a:solidFill>
                <a:latin typeface="Times New Roman" pitchFamily="18" charset="0"/>
              </a:rPr>
              <a:t> Prednost grafičkih metoda</a:t>
            </a:r>
            <a:r>
              <a:rPr lang="sr-Latn-CS" sz="2600">
                <a:latin typeface="Times New Roman" pitchFamily="18" charset="0"/>
              </a:rPr>
              <a:t>: </a:t>
            </a:r>
          </a:p>
          <a:p>
            <a:pPr>
              <a:buFont typeface="Wingdings" pitchFamily="2" charset="2"/>
              <a:buNone/>
            </a:pPr>
            <a:r>
              <a:rPr lang="sr-Latn-CS" sz="2600">
                <a:latin typeface="Times New Roman" pitchFamily="18" charset="0"/>
              </a:rPr>
              <a:t>	</a:t>
            </a:r>
            <a:r>
              <a:rPr lang="sr-Latn-CS" sz="2600">
                <a:solidFill>
                  <a:schemeClr val="hlink"/>
                </a:solidFill>
                <a:latin typeface="Times New Roman" pitchFamily="18" charset="0"/>
              </a:rPr>
              <a:t>- istovremeno razmatranje većeg broja podataka</a:t>
            </a:r>
          </a:p>
          <a:p>
            <a:pPr>
              <a:buFont typeface="Wingdings" pitchFamily="2" charset="2"/>
              <a:buNone/>
            </a:pPr>
            <a:r>
              <a:rPr lang="sr-Latn-CS" sz="2600">
                <a:solidFill>
                  <a:schemeClr val="hlink"/>
                </a:solidFill>
                <a:latin typeface="Times New Roman" pitchFamily="18" charset="0"/>
              </a:rPr>
              <a:t>	- lakše uočavanje grešaka</a:t>
            </a:r>
          </a:p>
          <a:p>
            <a:pPr>
              <a:buFont typeface="Wingdings" pitchFamily="2" charset="2"/>
              <a:buNone/>
            </a:pPr>
            <a:endParaRPr lang="sr-Latn-CS" sz="2600">
              <a:solidFill>
                <a:schemeClr val="hlink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600">
                <a:latin typeface="Times New Roman" pitchFamily="18" charset="0"/>
              </a:rPr>
              <a:t> </a:t>
            </a:r>
            <a:r>
              <a:rPr lang="sr-Latn-CS" sz="2600">
                <a:solidFill>
                  <a:srgbClr val="800000"/>
                </a:solidFill>
                <a:latin typeface="Times New Roman" pitchFamily="18" charset="0"/>
              </a:rPr>
              <a:t>Osnovni nedostatak: izračunavanje K u nekoliko koraka</a:t>
            </a:r>
          </a:p>
          <a:p>
            <a:pPr>
              <a:buFont typeface="Wingdings" pitchFamily="2" charset="2"/>
              <a:buNone/>
            </a:pPr>
            <a:r>
              <a:rPr lang="sr-Latn-CS" sz="2600">
                <a:solidFill>
                  <a:srgbClr val="800000"/>
                </a:solidFill>
                <a:latin typeface="Times New Roman" pitchFamily="18" charset="0"/>
              </a:rPr>
              <a:t>    </a:t>
            </a:r>
            <a:r>
              <a:rPr lang="sr-Latn-CS" sz="26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 greške se adiraju!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950913" y="806450"/>
            <a:ext cx="6956425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rgbClr val="003399"/>
                </a:solidFill>
                <a:latin typeface="Times New Roman" pitchFamily="18" charset="0"/>
              </a:rPr>
              <a:t>Značajnije grafičke metode:</a:t>
            </a:r>
          </a:p>
          <a:p>
            <a:pPr>
              <a:buFontTx/>
              <a:buBlip>
                <a:blip r:embed="rId3"/>
              </a:buBlip>
            </a:pPr>
            <a:r>
              <a:rPr lang="sr-Latn-CS" sz="2800">
                <a:solidFill>
                  <a:srgbClr val="003399"/>
                </a:solidFill>
                <a:latin typeface="Times New Roman" pitchFamily="18" charset="0"/>
              </a:rPr>
              <a:t> metoda polucelih vrednosti funkcije građenja</a:t>
            </a:r>
          </a:p>
          <a:p>
            <a:pPr>
              <a:buFontTx/>
              <a:buBlip>
                <a:blip r:embed="rId3"/>
              </a:buBlip>
            </a:pPr>
            <a:r>
              <a:rPr lang="sr-Latn-CS" sz="2800">
                <a:solidFill>
                  <a:srgbClr val="003399"/>
                </a:solidFill>
                <a:latin typeface="Times New Roman" pitchFamily="18" charset="0"/>
              </a:rPr>
              <a:t> metoda linearne ekstrapolacije</a:t>
            </a:r>
          </a:p>
          <a:p>
            <a:pPr>
              <a:buFontTx/>
              <a:buBlip>
                <a:blip r:embed="rId3"/>
              </a:buBlip>
            </a:pPr>
            <a:r>
              <a:rPr lang="sr-Latn-CS" sz="2800">
                <a:solidFill>
                  <a:srgbClr val="003399"/>
                </a:solidFill>
                <a:latin typeface="Times New Roman" pitchFamily="18" charset="0"/>
              </a:rPr>
              <a:t> metoda “isključenja nepoznatog”</a:t>
            </a:r>
          </a:p>
          <a:p>
            <a:pPr>
              <a:buFontTx/>
              <a:buBlip>
                <a:blip r:embed="rId3"/>
              </a:buBlip>
            </a:pPr>
            <a:r>
              <a:rPr lang="sr-Latn-CS" sz="2800">
                <a:solidFill>
                  <a:srgbClr val="003399"/>
                </a:solidFill>
                <a:latin typeface="Times New Roman" pitchFamily="18" charset="0"/>
              </a:rPr>
              <a:t> metoda podudarnih krivih</a:t>
            </a:r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1023938" y="3398838"/>
            <a:ext cx="6908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Npr. U rastvoru se grade kompleksi ML i ML</a:t>
            </a:r>
            <a:r>
              <a:rPr lang="sr-Latn-CS" sz="2800" baseline="-25000">
                <a:latin typeface="Times New Roman" pitchFamily="18" charset="0"/>
              </a:rPr>
              <a:t>2</a:t>
            </a:r>
            <a:r>
              <a:rPr lang="sr-Latn-CS" sz="2800">
                <a:latin typeface="Times New Roman" pitchFamily="18" charset="0"/>
              </a:rPr>
              <a:t>:</a:t>
            </a:r>
            <a:endParaRPr lang="sr-Latn-CS" sz="2800" baseline="-25000">
              <a:latin typeface="Times New Roman" pitchFamily="18" charset="0"/>
            </a:endParaRPr>
          </a:p>
        </p:txBody>
      </p:sp>
      <p:graphicFrame>
        <p:nvGraphicFramePr>
          <p:cNvPr id="13314" name="Object 6"/>
          <p:cNvGraphicFramePr>
            <a:graphicFrameLocks noChangeAspect="1"/>
          </p:cNvGraphicFramePr>
          <p:nvPr/>
        </p:nvGraphicFramePr>
        <p:xfrm>
          <a:off x="539750" y="4076700"/>
          <a:ext cx="3760788" cy="719138"/>
        </p:xfrm>
        <a:graphic>
          <a:graphicData uri="http://schemas.openxmlformats.org/presentationml/2006/ole">
            <p:oleObj spid="_x0000_s13314" name="Equation" r:id="rId4" imgW="2437610" imgH="466217" progId="Equation.3">
              <p:embed/>
            </p:oleObj>
          </a:graphicData>
        </a:graphic>
      </p:graphicFrame>
      <p:graphicFrame>
        <p:nvGraphicFramePr>
          <p:cNvPr id="13315" name="Object 7"/>
          <p:cNvGraphicFramePr>
            <a:graphicFrameLocks noChangeAspect="1"/>
          </p:cNvGraphicFramePr>
          <p:nvPr/>
        </p:nvGraphicFramePr>
        <p:xfrm>
          <a:off x="4787900" y="4076700"/>
          <a:ext cx="3609975" cy="809625"/>
        </p:xfrm>
        <a:graphic>
          <a:graphicData uri="http://schemas.openxmlformats.org/presentationml/2006/ole">
            <p:oleObj spid="_x0000_s13315" name="Equation" r:id="rId5" imgW="2332864" imgH="523459" progId="Equation.3">
              <p:embed/>
            </p:oleObj>
          </a:graphicData>
        </a:graphic>
      </p:graphicFrame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900113" y="5734050"/>
            <a:ext cx="3984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ym typeface="Wingdings 3" pitchFamily="18" charset="2"/>
              </a:rPr>
              <a:t></a:t>
            </a:r>
          </a:p>
        </p:txBody>
      </p:sp>
      <p:graphicFrame>
        <p:nvGraphicFramePr>
          <p:cNvPr id="13316" name="Object 9"/>
          <p:cNvGraphicFramePr>
            <a:graphicFrameLocks noChangeAspect="1"/>
          </p:cNvGraphicFramePr>
          <p:nvPr/>
        </p:nvGraphicFramePr>
        <p:xfrm>
          <a:off x="1641475" y="5345113"/>
          <a:ext cx="6080125" cy="1068387"/>
        </p:xfrm>
        <a:graphic>
          <a:graphicData uri="http://schemas.openxmlformats.org/presentationml/2006/ole">
            <p:oleObj spid="_x0000_s13316" name="Equation" r:id="rId6" imgW="3035160" imgH="533160" progId="Equation.3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1116013" y="669707"/>
            <a:ext cx="6646371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Ako je odnos sukcesivnih konstanti 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600" i="1" baseline="-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Latn-CS" sz="2600" i="1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600" i="1" baseline="-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 ≥ 10</a:t>
            </a:r>
            <a:r>
              <a:rPr lang="sr-Latn-CS" sz="26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sr-Latn-CS" sz="2600" dirty="0">
              <a:latin typeface="Times New Roman" pitchFamily="18" charset="0"/>
            </a:endParaRPr>
          </a:p>
          <a:p>
            <a:r>
              <a:rPr lang="sr-Latn-CS" sz="26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</a:t>
            </a:r>
            <a:r>
              <a:rPr lang="sr-Latn-CS" sz="2600" dirty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pri bilo kojoj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sr-Latn-CS" sz="26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 u rastvoru </a:t>
            </a:r>
            <a:r>
              <a:rPr lang="sr-Latn-CS" sz="2600" dirty="0">
                <a:latin typeface="Times New Roman" pitchFamily="18" charset="0"/>
              </a:rPr>
              <a:t>se </a:t>
            </a:r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u ravnoteži </a:t>
            </a:r>
            <a:endParaRPr lang="sr-Latn-CS" sz="2600" dirty="0">
              <a:latin typeface="Times New Roman" pitchFamily="18" charset="0"/>
            </a:endParaRPr>
          </a:p>
          <a:p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nalaze praktično samo dve čestice.</a:t>
            </a:r>
            <a:r>
              <a:rPr lang="sr-Latn-CS" sz="2600" dirty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4338" name="Object 6"/>
          <p:cNvGraphicFramePr>
            <a:graphicFrameLocks noChangeAspect="1"/>
          </p:cNvGraphicFramePr>
          <p:nvPr/>
        </p:nvGraphicFramePr>
        <p:xfrm>
          <a:off x="539750" y="5805488"/>
          <a:ext cx="9013825" cy="827087"/>
        </p:xfrm>
        <a:graphic>
          <a:graphicData uri="http://schemas.openxmlformats.org/presentationml/2006/ole">
            <p:oleObj spid="_x0000_s14338" name="Document" r:id="rId3" imgW="9082017" imgH="847235" progId="Word.Document.8">
              <p:embed/>
            </p:oleObj>
          </a:graphicData>
        </a:graphic>
      </p:graphicFrame>
      <p:pic>
        <p:nvPicPr>
          <p:cNvPr id="14340" name="Picture 4" descr="C:\Users\user\Documents\Nastava\Ravnoteze\Skripta\Recenzenti\Slika 3 Opste metode 2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2205038"/>
            <a:ext cx="6192838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4"/>
          <p:cNvSpPr>
            <a:spLocks noChangeArrowheads="1"/>
          </p:cNvSpPr>
          <p:nvPr/>
        </p:nvSpPr>
        <p:spPr bwMode="auto">
          <a:xfrm>
            <a:off x="1042988" y="1196975"/>
            <a:ext cx="7470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U oblasti 0 &lt;     &lt; 1 u rastvoru dominiraju i </a:t>
            </a:r>
            <a:r>
              <a:rPr lang="sr-Latn-CS" sz="2400" i="1">
                <a:latin typeface="Times New Roman" pitchFamily="18" charset="0"/>
              </a:rPr>
              <a:t>M</a:t>
            </a:r>
            <a:r>
              <a:rPr lang="sr-Latn-CS" sz="2400">
                <a:latin typeface="Times New Roman" pitchFamily="18" charset="0"/>
              </a:rPr>
              <a:t> i </a:t>
            </a:r>
            <a:r>
              <a:rPr lang="sr-Latn-CS" sz="2400" i="1">
                <a:latin typeface="Times New Roman" pitchFamily="18" charset="0"/>
              </a:rPr>
              <a:t>ML</a:t>
            </a:r>
            <a:r>
              <a:rPr lang="sr-Latn-CS" sz="2400">
                <a:latin typeface="Times New Roman" pitchFamily="18" charset="0"/>
              </a:rPr>
              <a:t> čestice, </a:t>
            </a:r>
          </a:p>
          <a:p>
            <a:r>
              <a:rPr lang="sr-Latn-CS" sz="2400">
                <a:latin typeface="Times New Roman" pitchFamily="18" charset="0"/>
              </a:rPr>
              <a:t>a u oblasti 1 &lt;    &lt; 2 </a:t>
            </a:r>
            <a:r>
              <a:rPr lang="sr-Latn-CS" sz="2400" i="1">
                <a:latin typeface="Times New Roman" pitchFamily="18" charset="0"/>
              </a:rPr>
              <a:t>ML</a:t>
            </a:r>
            <a:r>
              <a:rPr lang="sr-Latn-CS" sz="2400">
                <a:latin typeface="Times New Roman" pitchFamily="18" charset="0"/>
              </a:rPr>
              <a:t> i </a:t>
            </a:r>
            <a:r>
              <a:rPr lang="sr-Latn-CS" sz="2400" i="1">
                <a:latin typeface="Times New Roman" pitchFamily="18" charset="0"/>
              </a:rPr>
              <a:t>ML</a:t>
            </a:r>
            <a:r>
              <a:rPr lang="sr-Latn-CS" sz="2400" i="1" baseline="-25000">
                <a:latin typeface="Times New Roman" pitchFamily="18" charset="0"/>
              </a:rPr>
              <a:t>2</a:t>
            </a:r>
            <a:r>
              <a:rPr lang="sr-Latn-CS" sz="240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/>
        </p:nvGraphicFramePr>
        <p:xfrm>
          <a:off x="2771775" y="1268413"/>
          <a:ext cx="306388" cy="363537"/>
        </p:xfrm>
        <a:graphic>
          <a:graphicData uri="http://schemas.openxmlformats.org/presentationml/2006/ole">
            <p:oleObj spid="_x0000_s15362" name="Equation" r:id="rId3" imgW="151901" imgH="180726" progId="Equation.3">
              <p:embed/>
            </p:oleObj>
          </a:graphicData>
        </a:graphic>
      </p:graphicFrame>
      <p:graphicFrame>
        <p:nvGraphicFramePr>
          <p:cNvPr id="15363" name="Object 6"/>
          <p:cNvGraphicFramePr>
            <a:graphicFrameLocks noChangeAspect="1"/>
          </p:cNvGraphicFramePr>
          <p:nvPr/>
        </p:nvGraphicFramePr>
        <p:xfrm>
          <a:off x="2843213" y="1628775"/>
          <a:ext cx="306387" cy="363538"/>
        </p:xfrm>
        <a:graphic>
          <a:graphicData uri="http://schemas.openxmlformats.org/presentationml/2006/ole">
            <p:oleObj spid="_x0000_s15363" name="Equation" r:id="rId4" imgW="151901" imgH="180726" progId="Equation.3">
              <p:embed/>
            </p:oleObj>
          </a:graphicData>
        </a:graphic>
      </p:graphicFrame>
      <p:graphicFrame>
        <p:nvGraphicFramePr>
          <p:cNvPr id="15364" name="Object 7"/>
          <p:cNvGraphicFramePr>
            <a:graphicFrameLocks noChangeAspect="1"/>
          </p:cNvGraphicFramePr>
          <p:nvPr/>
        </p:nvGraphicFramePr>
        <p:xfrm>
          <a:off x="395536" y="2348880"/>
          <a:ext cx="3425825" cy="862012"/>
        </p:xfrm>
        <a:graphic>
          <a:graphicData uri="http://schemas.openxmlformats.org/presentationml/2006/ole">
            <p:oleObj spid="_x0000_s15364" name="Equation" r:id="rId5" imgW="1714320" imgH="431640" progId="Equation.3">
              <p:embed/>
            </p:oleObj>
          </a:graphicData>
        </a:graphic>
      </p:graphicFrame>
      <p:graphicFrame>
        <p:nvGraphicFramePr>
          <p:cNvPr id="15365" name="Object 8"/>
          <p:cNvGraphicFramePr>
            <a:graphicFrameLocks noChangeAspect="1"/>
          </p:cNvGraphicFramePr>
          <p:nvPr/>
        </p:nvGraphicFramePr>
        <p:xfrm>
          <a:off x="467544" y="3501008"/>
          <a:ext cx="4159250" cy="862012"/>
        </p:xfrm>
        <a:graphic>
          <a:graphicData uri="http://schemas.openxmlformats.org/presentationml/2006/ole">
            <p:oleObj spid="_x0000_s15365" name="Equation" r:id="rId6" imgW="2082600" imgH="431640" progId="Equation.3">
              <p:embed/>
            </p:oleObj>
          </a:graphicData>
        </a:graphic>
      </p:graphicFrame>
      <p:graphicFrame>
        <p:nvGraphicFramePr>
          <p:cNvPr id="15366" name="Object 9"/>
          <p:cNvGraphicFramePr>
            <a:graphicFrameLocks noChangeAspect="1"/>
          </p:cNvGraphicFramePr>
          <p:nvPr/>
        </p:nvGraphicFramePr>
        <p:xfrm>
          <a:off x="1331913" y="5084763"/>
          <a:ext cx="323850" cy="457200"/>
        </p:xfrm>
        <a:graphic>
          <a:graphicData uri="http://schemas.openxmlformats.org/presentationml/2006/ole">
            <p:oleObj spid="_x0000_s15366" name="Equation" r:id="rId7" imgW="161619" imgH="228248" progId="Equation.3">
              <p:embed/>
            </p:oleObj>
          </a:graphicData>
        </a:graphic>
      </p:graphicFrame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1671638" y="5103813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= 0,5 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  </a:t>
            </a:r>
          </a:p>
        </p:txBody>
      </p:sp>
      <p:sp>
        <p:nvSpPr>
          <p:cNvPr id="15370" name="Rectangle 11"/>
          <p:cNvSpPr>
            <a:spLocks noChangeArrowheads="1"/>
          </p:cNvSpPr>
          <p:nvPr/>
        </p:nvSpPr>
        <p:spPr bwMode="auto">
          <a:xfrm>
            <a:off x="3419475" y="5102225"/>
            <a:ext cx="1946275" cy="528638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 = 1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800" dirty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5367" name="Object 12"/>
          <p:cNvGraphicFramePr>
            <a:graphicFrameLocks noChangeAspect="1"/>
          </p:cNvGraphicFramePr>
          <p:nvPr/>
        </p:nvGraphicFramePr>
        <p:xfrm>
          <a:off x="1258888" y="5805488"/>
          <a:ext cx="363537" cy="458787"/>
        </p:xfrm>
        <a:graphic>
          <a:graphicData uri="http://schemas.openxmlformats.org/presentationml/2006/ole">
            <p:oleObj spid="_x0000_s15367" name="Equation" r:id="rId8" imgW="180697" imgH="228248" progId="Equation.3">
              <p:embed/>
            </p:oleObj>
          </a:graphicData>
        </a:graphic>
      </p:graphicFrame>
      <p:sp>
        <p:nvSpPr>
          <p:cNvPr id="15371" name="Text Box 13"/>
          <p:cNvSpPr txBox="1">
            <a:spLocks noChangeArrowheads="1"/>
          </p:cNvSpPr>
          <p:nvPr/>
        </p:nvSpPr>
        <p:spPr bwMode="auto">
          <a:xfrm>
            <a:off x="1743075" y="5824538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= 1,5 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  </a:t>
            </a:r>
          </a:p>
        </p:txBody>
      </p:sp>
      <p:sp>
        <p:nvSpPr>
          <p:cNvPr id="15372" name="Rectangle 14"/>
          <p:cNvSpPr>
            <a:spLocks noChangeArrowheads="1"/>
          </p:cNvSpPr>
          <p:nvPr/>
        </p:nvSpPr>
        <p:spPr bwMode="auto">
          <a:xfrm>
            <a:off x="3419475" y="5800725"/>
            <a:ext cx="1946275" cy="528638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 = 1 / [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800" dirty="0">
                <a:latin typeface="Times New Roman" pitchFamily="18" charset="0"/>
              </a:rPr>
              <a:t> </a:t>
            </a:r>
          </a:p>
        </p:txBody>
      </p:sp>
      <p:pic>
        <p:nvPicPr>
          <p:cNvPr id="13" name="Picture 4" descr="C:\Users\user\Documents\Nastava\Ravnoteze\Skripta\Recenzenti\Slika 3 Opste metode 2_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8024" y="2420888"/>
            <a:ext cx="417449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Arrow Connector 16"/>
          <p:cNvCxnSpPr/>
          <p:nvPr/>
        </p:nvCxnSpPr>
        <p:spPr>
          <a:xfrm rot="10800000">
            <a:off x="7956376" y="3068960"/>
            <a:ext cx="504056" cy="432048"/>
          </a:xfrm>
          <a:prstGeom prst="straightConnector1">
            <a:avLst/>
          </a:prstGeom>
          <a:ln w="28575">
            <a:solidFill>
              <a:srgbClr val="99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395288" y="620713"/>
            <a:ext cx="856932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 dirty="0">
                <a:latin typeface="Times New Roman" pitchFamily="18" charset="0"/>
              </a:rPr>
              <a:t>Opšti zaključak:</a:t>
            </a:r>
          </a:p>
          <a:p>
            <a:r>
              <a:rPr lang="sr-Latn-CS" sz="2800" dirty="0">
                <a:latin typeface="Times New Roman" pitchFamily="18" charset="0"/>
              </a:rPr>
              <a:t> </a:t>
            </a:r>
            <a:r>
              <a:rPr lang="en-US" sz="2800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sr-Latn-CS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 dirty="0">
                <a:solidFill>
                  <a:srgbClr val="800000"/>
                </a:solidFill>
                <a:latin typeface="Times New Roman" pitchFamily="18" charset="0"/>
              </a:rPr>
              <a:t>se </a:t>
            </a:r>
            <a:r>
              <a:rPr lang="sr-Latn-CS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može izračunati iz vrednosti za [</a:t>
            </a:r>
            <a:r>
              <a:rPr lang="sr-Latn-CS" sz="2800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] koja </a:t>
            </a:r>
            <a:endParaRPr lang="sr-Latn-CS" sz="2800" dirty="0">
              <a:solidFill>
                <a:srgbClr val="800000"/>
              </a:solidFill>
              <a:latin typeface="Times New Roman" pitchFamily="18" charset="0"/>
            </a:endParaRPr>
          </a:p>
          <a:p>
            <a:r>
              <a:rPr lang="sr-Latn-CS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odgovara polucelim vrednostima srednjeg ligandnog broja</a:t>
            </a:r>
            <a:r>
              <a:rPr lang="sr-Latn-CS" sz="28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2674938" y="2443163"/>
          <a:ext cx="2386012" cy="887412"/>
        </p:xfrm>
        <a:graphic>
          <a:graphicData uri="http://schemas.openxmlformats.org/presentationml/2006/ole">
            <p:oleObj spid="_x0000_s16386" name="Equation" r:id="rId3" imgW="1193760" imgH="444240" progId="Equation.3">
              <p:embed/>
            </p:oleObj>
          </a:graphicData>
        </a:graphic>
      </p:graphicFrame>
      <p:graphicFrame>
        <p:nvGraphicFramePr>
          <p:cNvPr id="16387" name="Object 6"/>
          <p:cNvGraphicFramePr>
            <a:graphicFrameLocks noChangeAspect="1"/>
          </p:cNvGraphicFramePr>
          <p:nvPr/>
        </p:nvGraphicFramePr>
        <p:xfrm>
          <a:off x="1160463" y="4249738"/>
          <a:ext cx="2389187" cy="914400"/>
        </p:xfrm>
        <a:graphic>
          <a:graphicData uri="http://schemas.openxmlformats.org/presentationml/2006/ole">
            <p:oleObj spid="_x0000_s16387" name="Equation" r:id="rId4" imgW="1193760" imgH="457200" progId="Equation.3">
              <p:embed/>
            </p:oleObj>
          </a:graphicData>
        </a:graphic>
      </p:graphicFrame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4067175" y="4365625"/>
            <a:ext cx="517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  <a:sym typeface="Wingdings 3" pitchFamily="18" charset="2"/>
              </a:rPr>
              <a:t></a:t>
            </a:r>
          </a:p>
        </p:txBody>
      </p:sp>
      <p:graphicFrame>
        <p:nvGraphicFramePr>
          <p:cNvPr id="16388" name="Object 8"/>
          <p:cNvGraphicFramePr>
            <a:graphicFrameLocks noChangeAspect="1"/>
          </p:cNvGraphicFramePr>
          <p:nvPr/>
        </p:nvGraphicFramePr>
        <p:xfrm>
          <a:off x="4784725" y="4440238"/>
          <a:ext cx="6042025" cy="741362"/>
        </p:xfrm>
        <a:graphic>
          <a:graphicData uri="http://schemas.openxmlformats.org/presentationml/2006/ole">
            <p:oleObj spid="_x0000_s16388" name="Document" r:id="rId5" imgW="6118863" imgH="758907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Text Box 4"/>
          <p:cNvSpPr txBox="1">
            <a:spLocks noChangeArrowheads="1"/>
          </p:cNvSpPr>
          <p:nvPr/>
        </p:nvSpPr>
        <p:spPr bwMode="auto">
          <a:xfrm>
            <a:off x="539750" y="620713"/>
            <a:ext cx="8166100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Nedostatak: </a:t>
            </a:r>
            <a:r>
              <a:rPr lang="sr-Latn-CS" sz="2800" i="1">
                <a:latin typeface="Times New Roman" pitchFamily="18" charset="0"/>
              </a:rPr>
              <a:t>K</a:t>
            </a:r>
            <a:r>
              <a:rPr lang="sr-Latn-CS" sz="2800">
                <a:latin typeface="Times New Roman" pitchFamily="18" charset="0"/>
              </a:rPr>
              <a:t> se određuje na osnovu SAMO</a:t>
            </a:r>
          </a:p>
          <a:p>
            <a:r>
              <a:rPr lang="sr-Latn-CS" sz="2800">
                <a:latin typeface="Times New Roman" pitchFamily="18" charset="0"/>
              </a:rPr>
              <a:t>JEDNOG podatka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 ne može da se proceni</a:t>
            </a:r>
          </a:p>
          <a:p>
            <a:r>
              <a:rPr lang="sr-Latn-CS" sz="2800">
                <a:latin typeface="Times New Roman" pitchFamily="18" charset="0"/>
                <a:sym typeface="Wingdings 3" pitchFamily="18" charset="2"/>
              </a:rPr>
              <a:t>pouzdanost određivanja!</a:t>
            </a:r>
          </a:p>
          <a:p>
            <a:endParaRPr lang="sr-Latn-CS" sz="2800">
              <a:latin typeface="Times New Roman" pitchFamily="18" charset="0"/>
              <a:sym typeface="Wingdings 3" pitchFamily="18" charset="2"/>
            </a:endParaRPr>
          </a:p>
          <a:p>
            <a:r>
              <a:rPr lang="sr-Latn-CS" sz="2800">
                <a:latin typeface="Times New Roman" pitchFamily="18" charset="0"/>
                <a:sym typeface="Wingdings 3" pitchFamily="18" charset="2"/>
              </a:rPr>
              <a:t>Preporuka: koristiti maksimalno dostupan broj podataka</a:t>
            </a:r>
          </a:p>
        </p:txBody>
      </p:sp>
      <p:sp>
        <p:nvSpPr>
          <p:cNvPr id="17417" name="Text Box 5"/>
          <p:cNvSpPr txBox="1">
            <a:spLocks noChangeArrowheads="1"/>
          </p:cNvSpPr>
          <p:nvPr/>
        </p:nvSpPr>
        <p:spPr bwMode="auto">
          <a:xfrm>
            <a:off x="611188" y="3284538"/>
            <a:ext cx="50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Iz:</a:t>
            </a:r>
          </a:p>
        </p:txBody>
      </p:sp>
      <p:graphicFrame>
        <p:nvGraphicFramePr>
          <p:cNvPr id="17410" name="Object 6"/>
          <p:cNvGraphicFramePr>
            <a:graphicFrameLocks noChangeAspect="1"/>
          </p:cNvGraphicFramePr>
          <p:nvPr/>
        </p:nvGraphicFramePr>
        <p:xfrm>
          <a:off x="1544638" y="3241675"/>
          <a:ext cx="2736850" cy="688975"/>
        </p:xfrm>
        <a:graphic>
          <a:graphicData uri="http://schemas.openxmlformats.org/presentationml/2006/ole">
            <p:oleObj spid="_x0000_s17410" name="Equation" r:id="rId3" imgW="1714320" imgH="431640" progId="Equation.3">
              <p:embed/>
            </p:oleObj>
          </a:graphicData>
        </a:graphic>
      </p:graphicFrame>
      <p:graphicFrame>
        <p:nvGraphicFramePr>
          <p:cNvPr id="17411" name="Object 7"/>
          <p:cNvGraphicFramePr>
            <a:graphicFrameLocks noChangeAspect="1"/>
          </p:cNvGraphicFramePr>
          <p:nvPr/>
        </p:nvGraphicFramePr>
        <p:xfrm>
          <a:off x="4899025" y="3241675"/>
          <a:ext cx="3324225" cy="687388"/>
        </p:xfrm>
        <a:graphic>
          <a:graphicData uri="http://schemas.openxmlformats.org/presentationml/2006/ole">
            <p:oleObj spid="_x0000_s17411" name="Equation" r:id="rId4" imgW="2082600" imgH="431640" progId="Equation.3">
              <p:embed/>
            </p:oleObj>
          </a:graphicData>
        </a:graphic>
      </p:graphicFrame>
      <p:graphicFrame>
        <p:nvGraphicFramePr>
          <p:cNvPr id="17412" name="Object 8"/>
          <p:cNvGraphicFramePr>
            <a:graphicFrameLocks noChangeAspect="1"/>
          </p:cNvGraphicFramePr>
          <p:nvPr/>
        </p:nvGraphicFramePr>
        <p:xfrm>
          <a:off x="1485900" y="4403725"/>
          <a:ext cx="1981200" cy="838200"/>
        </p:xfrm>
        <a:graphic>
          <a:graphicData uri="http://schemas.openxmlformats.org/presentationml/2006/ole">
            <p:oleObj spid="_x0000_s17412" name="Equation" r:id="rId5" imgW="990360" imgH="419040" progId="Equation.3">
              <p:embed/>
            </p:oleObj>
          </a:graphicData>
        </a:graphic>
      </p:graphicFrame>
      <p:graphicFrame>
        <p:nvGraphicFramePr>
          <p:cNvPr id="17413" name="Object 9"/>
          <p:cNvGraphicFramePr>
            <a:graphicFrameLocks noChangeAspect="1"/>
          </p:cNvGraphicFramePr>
          <p:nvPr/>
        </p:nvGraphicFramePr>
        <p:xfrm>
          <a:off x="1492250" y="5483225"/>
          <a:ext cx="2081213" cy="838200"/>
        </p:xfrm>
        <a:graphic>
          <a:graphicData uri="http://schemas.openxmlformats.org/presentationml/2006/ole">
            <p:oleObj spid="_x0000_s17413" name="Equation" r:id="rId6" imgW="1041120" imgH="419040" progId="Equation.3">
              <p:embed/>
            </p:oleObj>
          </a:graphicData>
        </a:graphic>
      </p:graphicFrame>
      <p:graphicFrame>
        <p:nvGraphicFramePr>
          <p:cNvPr id="17414" name="Object 10"/>
          <p:cNvGraphicFramePr>
            <a:graphicFrameLocks noChangeAspect="1"/>
          </p:cNvGraphicFramePr>
          <p:nvPr/>
        </p:nvGraphicFramePr>
        <p:xfrm>
          <a:off x="4427538" y="4652963"/>
          <a:ext cx="6043612" cy="398462"/>
        </p:xfrm>
        <a:graphic>
          <a:graphicData uri="http://schemas.openxmlformats.org/presentationml/2006/ole">
            <p:oleObj spid="_x0000_s17414" name="Document" r:id="rId7" imgW="6118863" imgH="408615" progId="Word.Document.8">
              <p:embed/>
            </p:oleObj>
          </a:graphicData>
        </a:graphic>
      </p:graphicFrame>
      <p:graphicFrame>
        <p:nvGraphicFramePr>
          <p:cNvPr id="17415" name="Object 11"/>
          <p:cNvGraphicFramePr>
            <a:graphicFrameLocks noChangeAspect="1"/>
          </p:cNvGraphicFramePr>
          <p:nvPr/>
        </p:nvGraphicFramePr>
        <p:xfrm>
          <a:off x="4427538" y="5734050"/>
          <a:ext cx="6042025" cy="396875"/>
        </p:xfrm>
        <a:graphic>
          <a:graphicData uri="http://schemas.openxmlformats.org/presentationml/2006/ole">
            <p:oleObj spid="_x0000_s17415" name="Document" r:id="rId8" imgW="6118863" imgH="40861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ext Box 4"/>
          <p:cNvSpPr txBox="1">
            <a:spLocks noChangeArrowheads="1"/>
          </p:cNvSpPr>
          <p:nvPr/>
        </p:nvSpPr>
        <p:spPr bwMode="auto">
          <a:xfrm>
            <a:off x="684213" y="1268413"/>
            <a:ext cx="517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  <a:sym typeface="Wingdings 3" pitchFamily="18" charset="2"/>
              </a:rPr>
              <a:t></a:t>
            </a:r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/>
        </p:nvGraphicFramePr>
        <p:xfrm>
          <a:off x="1917700" y="1160463"/>
          <a:ext cx="1676400" cy="787400"/>
        </p:xfrm>
        <a:graphic>
          <a:graphicData uri="http://schemas.openxmlformats.org/presentationml/2006/ole">
            <p:oleObj spid="_x0000_s18434" name="Equation" r:id="rId3" imgW="838080" imgH="393480" progId="Equation.3">
              <p:embed/>
            </p:oleObj>
          </a:graphicData>
        </a:graphic>
      </p:graphicFrame>
      <p:sp>
        <p:nvSpPr>
          <p:cNvPr id="18440" name="Text Box 6"/>
          <p:cNvSpPr txBox="1">
            <a:spLocks noChangeArrowheads="1"/>
          </p:cNvSpPr>
          <p:nvPr/>
        </p:nvSpPr>
        <p:spPr bwMode="auto">
          <a:xfrm>
            <a:off x="4335463" y="1238250"/>
            <a:ext cx="282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i</a:t>
            </a:r>
          </a:p>
        </p:txBody>
      </p:sp>
      <p:graphicFrame>
        <p:nvGraphicFramePr>
          <p:cNvPr id="18435" name="Object 7"/>
          <p:cNvGraphicFramePr>
            <a:graphicFrameLocks noChangeAspect="1"/>
          </p:cNvGraphicFramePr>
          <p:nvPr/>
        </p:nvGraphicFramePr>
        <p:xfrm>
          <a:off x="5367338" y="1160463"/>
          <a:ext cx="1800225" cy="785812"/>
        </p:xfrm>
        <a:graphic>
          <a:graphicData uri="http://schemas.openxmlformats.org/presentationml/2006/ole">
            <p:oleObj spid="_x0000_s18435" name="Equation" r:id="rId4" imgW="901440" imgH="393480" progId="Equation.3">
              <p:embed/>
            </p:oleObj>
          </a:graphicData>
        </a:graphic>
      </p:graphicFrame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950913" y="2387600"/>
            <a:ext cx="74152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 iz nagiba se mogu grafički odrediti 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K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 i 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K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2 </a:t>
            </a:r>
          </a:p>
        </p:txBody>
      </p:sp>
      <p:sp>
        <p:nvSpPr>
          <p:cNvPr id="18442" name="Text Box 9"/>
          <p:cNvSpPr txBox="1">
            <a:spLocks noChangeArrowheads="1"/>
          </p:cNvSpPr>
          <p:nvPr/>
        </p:nvSpPr>
        <p:spPr bwMode="auto">
          <a:xfrm>
            <a:off x="1023938" y="3305175"/>
            <a:ext cx="68707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Metoda podudarnih (normi</a:t>
            </a:r>
            <a:r>
              <a:rPr lang="en-US" sz="2400">
                <a:latin typeface="Times New Roman" pitchFamily="18" charset="0"/>
              </a:rPr>
              <a:t>r</a:t>
            </a:r>
            <a:r>
              <a:rPr lang="sr-Latn-CS" sz="2400">
                <a:latin typeface="Times New Roman" pitchFamily="18" charset="0"/>
              </a:rPr>
              <a:t>anih) krivih:</a:t>
            </a:r>
          </a:p>
          <a:p>
            <a:r>
              <a:rPr lang="sr-Latn-CS" sz="2400">
                <a:latin typeface="Times New Roman" pitchFamily="18" charset="0"/>
              </a:rPr>
              <a:t>Pogodna za serijsko proučavanje jednostavnih sistema</a:t>
            </a:r>
          </a:p>
        </p:txBody>
      </p:sp>
      <p:graphicFrame>
        <p:nvGraphicFramePr>
          <p:cNvPr id="18436" name="Object 10"/>
          <p:cNvGraphicFramePr>
            <a:graphicFrameLocks noChangeAspect="1"/>
          </p:cNvGraphicFramePr>
          <p:nvPr/>
        </p:nvGraphicFramePr>
        <p:xfrm>
          <a:off x="1049338" y="4362450"/>
          <a:ext cx="6170612" cy="347663"/>
        </p:xfrm>
        <a:graphic>
          <a:graphicData uri="http://schemas.openxmlformats.org/presentationml/2006/ole">
            <p:oleObj spid="_x0000_s18436" name="Document" r:id="rId5" imgW="6106886" imgH="351064" progId="Word.Document.8">
              <p:embed/>
            </p:oleObj>
          </a:graphicData>
        </a:graphic>
      </p:graphicFrame>
      <p:graphicFrame>
        <p:nvGraphicFramePr>
          <p:cNvPr id="18437" name="Object 11"/>
          <p:cNvGraphicFramePr>
            <a:graphicFrameLocks noChangeAspect="1"/>
          </p:cNvGraphicFramePr>
          <p:nvPr/>
        </p:nvGraphicFramePr>
        <p:xfrm>
          <a:off x="1187450" y="5157788"/>
          <a:ext cx="12239625" cy="863600"/>
        </p:xfrm>
        <a:graphic>
          <a:graphicData uri="http://schemas.openxmlformats.org/presentationml/2006/ole">
            <p:oleObj spid="_x0000_s18437" name="Document" r:id="rId6" imgW="6118863" imgH="431295" progId="Word.Document.8">
              <p:embed/>
            </p:oleObj>
          </a:graphicData>
        </a:graphic>
      </p:graphicFrame>
      <p:graphicFrame>
        <p:nvGraphicFramePr>
          <p:cNvPr id="18438" name="Object 12"/>
          <p:cNvGraphicFramePr>
            <a:graphicFrameLocks noChangeAspect="1"/>
          </p:cNvGraphicFramePr>
          <p:nvPr/>
        </p:nvGraphicFramePr>
        <p:xfrm>
          <a:off x="3276600" y="5373688"/>
          <a:ext cx="12257088" cy="409575"/>
        </p:xfrm>
        <a:graphic>
          <a:graphicData uri="http://schemas.openxmlformats.org/presentationml/2006/ole">
            <p:oleObj spid="_x0000_s18438" name="Document" r:id="rId7" imgW="6122177" imgH="204806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684213" y="333375"/>
          <a:ext cx="12250737" cy="758825"/>
        </p:xfrm>
        <a:graphic>
          <a:graphicData uri="http://schemas.openxmlformats.org/presentationml/2006/ole">
            <p:oleObj spid="_x0000_s19458" name="Document" r:id="rId3" imgW="6118863" imgH="379454" progId="Word.Document.8">
              <p:embed/>
            </p:oleObj>
          </a:graphicData>
        </a:graphic>
      </p:graphicFrame>
      <p:graphicFrame>
        <p:nvGraphicFramePr>
          <p:cNvPr id="19459" name="Object 5"/>
          <p:cNvGraphicFramePr>
            <a:graphicFrameLocks noChangeAspect="1"/>
          </p:cNvGraphicFramePr>
          <p:nvPr/>
        </p:nvGraphicFramePr>
        <p:xfrm>
          <a:off x="679450" y="1346200"/>
          <a:ext cx="12409488" cy="757238"/>
        </p:xfrm>
        <a:graphic>
          <a:graphicData uri="http://schemas.openxmlformats.org/presentationml/2006/ole">
            <p:oleObj spid="_x0000_s19459" name="Document" r:id="rId4" imgW="6122177" imgH="380045" progId="Word.Document.8">
              <p:embed/>
            </p:oleObj>
          </a:graphicData>
        </a:graphic>
      </p:graphicFrame>
      <p:pic>
        <p:nvPicPr>
          <p:cNvPr id="19460" name="Picture 5" descr="C:\Users\user\Documents\Nastava\Ravnoteze\Skripta\Recenzenti\Slika 4 Opste metode 2_4.jpg"/>
          <p:cNvPicPr preferRelativeResize="0"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8175" y="2492375"/>
            <a:ext cx="417036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361950" y="6092825"/>
            <a:ext cx="8782050" cy="585788"/>
          </a:xfrm>
          <a:prstGeom prst="rect">
            <a:avLst/>
          </a:prstGeom>
          <a:solidFill>
            <a:srgbClr val="CCCCCC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sr-Latn-CS" sz="1600">
                <a:cs typeface="Times New Roman" pitchFamily="18" charset="0"/>
              </a:rPr>
              <a:t>Sl. 3-4. Krive građenja kompleksa </a:t>
            </a:r>
            <a:r>
              <a:rPr lang="sr-Latn-CS" sz="1600" i="1">
                <a:cs typeface="Times New Roman" pitchFamily="18" charset="0"/>
              </a:rPr>
              <a:t>ML</a:t>
            </a:r>
            <a:r>
              <a:rPr lang="sr-Latn-CS" sz="1600">
                <a:cs typeface="Times New Roman" pitchFamily="18" charset="0"/>
              </a:rPr>
              <a:t>: </a:t>
            </a:r>
            <a:r>
              <a:rPr lang="sr-Latn-CS" sz="1600" b="1" i="1">
                <a:cs typeface="Times New Roman" pitchFamily="18" charset="0"/>
              </a:rPr>
              <a:t>a </a:t>
            </a:r>
            <a:r>
              <a:rPr lang="sr-Latn-CS" sz="1600">
                <a:cs typeface="Times New Roman" pitchFamily="18" charset="0"/>
              </a:rPr>
              <a:t>– normirana kriva; </a:t>
            </a:r>
            <a:r>
              <a:rPr lang="sr-Latn-CS" sz="1600" b="1" i="1">
                <a:cs typeface="Times New Roman" pitchFamily="18" charset="0"/>
              </a:rPr>
              <a:t> </a:t>
            </a:r>
            <a:endParaRPr lang="en-US" sz="1600" b="1" i="1">
              <a:cs typeface="Times New Roman" pitchFamily="18" charset="0"/>
            </a:endParaRPr>
          </a:p>
          <a:p>
            <a:pPr algn="just" eaLnBrk="0" hangingPunct="0"/>
            <a:r>
              <a:rPr lang="sr-Latn-CS" sz="1600" b="1" i="1">
                <a:cs typeface="Times New Roman" pitchFamily="18" charset="0"/>
              </a:rPr>
              <a:t>b </a:t>
            </a:r>
            <a:r>
              <a:rPr lang="sr-Latn-CS" sz="1600">
                <a:cs typeface="Times New Roman" pitchFamily="18" charset="0"/>
              </a:rPr>
              <a:t>– ek-sperimentalna kriva; </a:t>
            </a:r>
            <a:r>
              <a:rPr lang="sr-Latn-CS" sz="1600" b="1" i="1">
                <a:cs typeface="Times New Roman" pitchFamily="18" charset="0"/>
              </a:rPr>
              <a:t>c</a:t>
            </a:r>
            <a:r>
              <a:rPr lang="sr-Latn-CS" sz="1600">
                <a:cs typeface="Times New Roman" pitchFamily="18" charset="0"/>
              </a:rPr>
              <a:t> – najbolje preklopljene krive</a:t>
            </a:r>
            <a:r>
              <a:rPr lang="sr-Latn-CS" sz="1600" i="1">
                <a:cs typeface="Times New Roman" pitchFamily="18" charset="0"/>
              </a:rPr>
              <a:t> </a:t>
            </a:r>
            <a:r>
              <a:rPr lang="sr-Latn-CS" sz="1600" b="1" i="1">
                <a:cs typeface="Times New Roman" pitchFamily="18" charset="0"/>
              </a:rPr>
              <a:t>a</a:t>
            </a:r>
            <a:r>
              <a:rPr lang="sr-Latn-CS" sz="1600">
                <a:cs typeface="Times New Roman" pitchFamily="18" charset="0"/>
              </a:rPr>
              <a:t> i </a:t>
            </a:r>
            <a:r>
              <a:rPr lang="sr-Latn-CS" sz="1600" b="1" i="1">
                <a:cs typeface="Times New Roman" pitchFamily="18" charset="0"/>
              </a:rPr>
              <a:t>b</a:t>
            </a:r>
            <a:r>
              <a:rPr lang="sr-Latn-CS" sz="1600">
                <a:cs typeface="Times New Roman" pitchFamily="18" charset="0"/>
              </a:rPr>
              <a:t>; </a:t>
            </a:r>
            <a:r>
              <a:rPr lang="sr-Latn-CS" sz="1600" b="1" i="1">
                <a:cs typeface="Times New Roman" pitchFamily="18" charset="0"/>
              </a:rPr>
              <a:t>d</a:t>
            </a:r>
            <a:r>
              <a:rPr lang="sr-Latn-CS" sz="1600">
                <a:cs typeface="Times New Roman" pitchFamily="18" charset="0"/>
              </a:rPr>
              <a:t> – uticaj sistematske greške.</a:t>
            </a:r>
            <a:endParaRPr lang="sr-Latn-CS"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1281113" y="592138"/>
          <a:ext cx="6080125" cy="1068387"/>
        </p:xfrm>
        <a:graphic>
          <a:graphicData uri="http://schemas.openxmlformats.org/presentationml/2006/ole">
            <p:oleObj spid="_x0000_s20482" name="Equation" r:id="rId3" imgW="3035160" imgH="533160" progId="Equation.3">
              <p:embed/>
            </p:oleObj>
          </a:graphicData>
        </a:graphic>
      </p:graphicFrame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827088" y="1989138"/>
            <a:ext cx="3482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Može da se transformiše u:</a:t>
            </a:r>
          </a:p>
        </p:txBody>
      </p:sp>
      <p:graphicFrame>
        <p:nvGraphicFramePr>
          <p:cNvPr id="20483" name="Object 6"/>
          <p:cNvGraphicFramePr>
            <a:graphicFrameLocks noChangeAspect="1"/>
          </p:cNvGraphicFramePr>
          <p:nvPr/>
        </p:nvGraphicFramePr>
        <p:xfrm>
          <a:off x="3109913" y="2552700"/>
          <a:ext cx="4287837" cy="558800"/>
        </p:xfrm>
        <a:graphic>
          <a:graphicData uri="http://schemas.openxmlformats.org/presentationml/2006/ole">
            <p:oleObj spid="_x0000_s20483" name="Equation" r:id="rId4" imgW="2145960" imgH="279360" progId="Equation.3">
              <p:embed/>
            </p:oleObj>
          </a:graphicData>
        </a:graphic>
      </p:graphicFrame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900113" y="3573463"/>
            <a:ext cx="231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Odakle se dobija:</a:t>
            </a:r>
          </a:p>
        </p:txBody>
      </p:sp>
      <p:graphicFrame>
        <p:nvGraphicFramePr>
          <p:cNvPr id="20484" name="Object 8"/>
          <p:cNvGraphicFramePr>
            <a:graphicFrameLocks noChangeAspect="1"/>
          </p:cNvGraphicFramePr>
          <p:nvPr/>
        </p:nvGraphicFramePr>
        <p:xfrm>
          <a:off x="3660775" y="3786188"/>
          <a:ext cx="4210050" cy="938212"/>
        </p:xfrm>
        <a:graphic>
          <a:graphicData uri="http://schemas.openxmlformats.org/presentationml/2006/ole">
            <p:oleObj spid="_x0000_s20484" name="Equation" r:id="rId5" imgW="2108160" imgH="469800" progId="Equation.3">
              <p:embed/>
            </p:oleObj>
          </a:graphicData>
        </a:graphic>
      </p:graphicFrame>
      <p:graphicFrame>
        <p:nvGraphicFramePr>
          <p:cNvPr id="20485" name="Object 9"/>
          <p:cNvGraphicFramePr>
            <a:graphicFrameLocks noChangeAspect="1"/>
          </p:cNvGraphicFramePr>
          <p:nvPr/>
        </p:nvGraphicFramePr>
        <p:xfrm>
          <a:off x="1182688" y="5446713"/>
          <a:ext cx="13474700" cy="376237"/>
        </p:xfrm>
        <a:graphic>
          <a:graphicData uri="http://schemas.openxmlformats.org/presentationml/2006/ole">
            <p:oleObj spid="_x0000_s20485" name="Document" r:id="rId6" imgW="6122177" imgH="17523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Text Box 4"/>
          <p:cNvSpPr txBox="1">
            <a:spLocks noChangeArrowheads="1"/>
          </p:cNvSpPr>
          <p:nvPr/>
        </p:nvSpPr>
        <p:spPr bwMode="auto">
          <a:xfrm>
            <a:off x="879475" y="1001713"/>
            <a:ext cx="7577138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sz="2400">
                <a:latin typeface="Times New Roman" pitchFamily="18" charset="0"/>
              </a:rPr>
              <a:t> Primena računara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Times New Roman" pitchFamily="18" charset="0"/>
              </a:rPr>
              <a:t> klasične metode još uvek u upotrebi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Times New Roman" pitchFamily="18" charset="0"/>
              </a:rPr>
              <a:t> izbor računarske metode zavisi od složenosti sistema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Times New Roman" pitchFamily="18" charset="0"/>
              </a:rPr>
              <a:t> osnovni postupak: svakoj eksperimentalnoj tački </a:t>
            </a:r>
            <a:r>
              <a:rPr lang="sr-Latn-CS" sz="2400" i="1">
                <a:latin typeface="Times New Roman" pitchFamily="18" charset="0"/>
              </a:rPr>
              <a:t>i</a:t>
            </a:r>
            <a:r>
              <a:rPr lang="sr-Latn-CS" sz="2400">
                <a:latin typeface="Times New Roman" pitchFamily="18" charset="0"/>
              </a:rPr>
              <a:t> nađe se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latin typeface="Times New Roman" pitchFamily="18" charset="0"/>
              </a:rPr>
              <a:t>    vrednost </a:t>
            </a:r>
            <a:r>
              <a:rPr lang="sr-Latn-CS" sz="2400" i="1">
                <a:latin typeface="Times New Roman" pitchFamily="18" charset="0"/>
              </a:rPr>
              <a:t>y</a:t>
            </a:r>
            <a:r>
              <a:rPr lang="sr-Latn-CS" sz="2400" i="1" baseline="-25000">
                <a:latin typeface="Times New Roman" pitchFamily="18" charset="0"/>
              </a:rPr>
              <a:t>i</a:t>
            </a:r>
            <a:r>
              <a:rPr lang="sr-Latn-CS" sz="2400">
                <a:latin typeface="Times New Roman" pitchFamily="18" charset="0"/>
              </a:rPr>
              <a:t> koja se može izraziti pomoću dva parametra:</a:t>
            </a:r>
          </a:p>
          <a:p>
            <a:pPr>
              <a:buFont typeface="Wingdings" pitchFamily="2" charset="2"/>
              <a:buNone/>
            </a:pPr>
            <a:r>
              <a:rPr lang="sr-Latn-CS" sz="2800">
                <a:latin typeface="Times New Roman" pitchFamily="18" charset="0"/>
              </a:rPr>
              <a:t>    </a:t>
            </a:r>
            <a:r>
              <a:rPr lang="sr-Latn-CS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sr-Latn-CS" sz="28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sr-Latn-CS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 (χ</a:t>
            </a:r>
            <a:r>
              <a:rPr lang="sr-Latn-CS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i1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χ</a:t>
            </a:r>
            <a:r>
              <a:rPr lang="sr-Latn-CS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i2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... , χ</a:t>
            </a:r>
            <a:r>
              <a:rPr lang="sr-Latn-CS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sr-Latn-CS" sz="2800">
              <a:latin typeface="Times New Roman" pitchFamily="18" charset="0"/>
            </a:endParaRPr>
          </a:p>
        </p:txBody>
      </p:sp>
      <p:graphicFrame>
        <p:nvGraphicFramePr>
          <p:cNvPr id="21506" name="Object 5"/>
          <p:cNvGraphicFramePr>
            <a:graphicFrameLocks noChangeAspect="1"/>
          </p:cNvGraphicFramePr>
          <p:nvPr/>
        </p:nvGraphicFramePr>
        <p:xfrm>
          <a:off x="1547813" y="3573463"/>
          <a:ext cx="2684462" cy="857250"/>
        </p:xfrm>
        <a:graphic>
          <a:graphicData uri="http://schemas.openxmlformats.org/presentationml/2006/ole">
            <p:oleObj spid="_x0000_s21506" name="Equation" r:id="rId3" imgW="1342629" imgH="428415" progId="Equation.3">
              <p:embed/>
            </p:oleObj>
          </a:graphicData>
        </a:graphic>
      </p:graphicFrame>
      <p:sp>
        <p:nvSpPr>
          <p:cNvPr id="21511" name="Rectangle 6"/>
          <p:cNvSpPr>
            <a:spLocks noChangeArrowheads="1"/>
          </p:cNvSpPr>
          <p:nvPr/>
        </p:nvSpPr>
        <p:spPr bwMode="auto">
          <a:xfrm>
            <a:off x="684213" y="4508500"/>
            <a:ext cx="5219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Na osnovu merenih veličina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i [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400"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21507" name="Object 7"/>
          <p:cNvGraphicFramePr>
            <a:graphicFrameLocks noChangeAspect="1"/>
          </p:cNvGraphicFramePr>
          <p:nvPr/>
        </p:nvGraphicFramePr>
        <p:xfrm>
          <a:off x="755650" y="5157788"/>
          <a:ext cx="2530475" cy="931862"/>
        </p:xfrm>
        <a:graphic>
          <a:graphicData uri="http://schemas.openxmlformats.org/presentationml/2006/ole">
            <p:oleObj spid="_x0000_s21507" name="Equation" r:id="rId4" imgW="1266319" imgH="466217" progId="Equation.3">
              <p:embed/>
            </p:oleObj>
          </a:graphicData>
        </a:graphic>
      </p:graphicFrame>
      <p:graphicFrame>
        <p:nvGraphicFramePr>
          <p:cNvPr id="21508" name="Object 8"/>
          <p:cNvGraphicFramePr>
            <a:graphicFrameLocks noChangeAspect="1"/>
          </p:cNvGraphicFramePr>
          <p:nvPr/>
        </p:nvGraphicFramePr>
        <p:xfrm>
          <a:off x="4211638" y="5157788"/>
          <a:ext cx="4354512" cy="531812"/>
        </p:xfrm>
        <a:graphic>
          <a:graphicData uri="http://schemas.openxmlformats.org/presentationml/2006/ole">
            <p:oleObj spid="_x0000_s21508" name="Equation" r:id="rId5" imgW="2180603" imgH="266410" progId="Equation.3">
              <p:embed/>
            </p:oleObj>
          </a:graphicData>
        </a:graphic>
      </p:graphicFrame>
      <p:graphicFrame>
        <p:nvGraphicFramePr>
          <p:cNvPr id="21509" name="Object 9"/>
          <p:cNvGraphicFramePr>
            <a:graphicFrameLocks noChangeAspect="1"/>
          </p:cNvGraphicFramePr>
          <p:nvPr/>
        </p:nvGraphicFramePr>
        <p:xfrm>
          <a:off x="3851275" y="6021388"/>
          <a:ext cx="2908300" cy="474662"/>
        </p:xfrm>
        <a:graphic>
          <a:graphicData uri="http://schemas.openxmlformats.org/presentationml/2006/ole">
            <p:oleObj spid="_x0000_s21509" name="Equation" r:id="rId6" imgW="1456735" imgH="237609" progId="Equation.3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Kiselinsko</a:t>
            </a:r>
            <a:r>
              <a:rPr lang="sr-Latn-CS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-bazne ravnoteže</a:t>
            </a:r>
          </a:p>
        </p:txBody>
      </p:sp>
      <p:sp>
        <p:nvSpPr>
          <p:cNvPr id="46083" name="Rectangle 5"/>
          <p:cNvSpPr>
            <a:spLocks noChangeArrowheads="1"/>
          </p:cNvSpPr>
          <p:nvPr/>
        </p:nvSpPr>
        <p:spPr bwMode="auto">
          <a:xfrm>
            <a:off x="465138" y="1700213"/>
            <a:ext cx="82724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Prema Brönsted-Lowry-jevoj teoriji (1923. g.) pod kiselinom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se podazumeva svaka supstanca koja može da oda proton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(proton donor), dok je baza svaka supstanca koja može da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primi proton (proton akceptor)</a:t>
            </a:r>
            <a:r>
              <a:rPr lang="sr-Latn-CS" sz="2400"/>
              <a:t>. </a:t>
            </a:r>
          </a:p>
        </p:txBody>
      </p:sp>
      <p:sp>
        <p:nvSpPr>
          <p:cNvPr id="46084" name="Rectangle 6"/>
          <p:cNvSpPr>
            <a:spLocks noChangeArrowheads="1"/>
          </p:cNvSpPr>
          <p:nvPr/>
        </p:nvSpPr>
        <p:spPr bwMode="auto">
          <a:xfrm>
            <a:off x="1042988" y="4141183"/>
            <a:ext cx="71059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solidFill>
                  <a:srgbClr val="800000"/>
                </a:solidFill>
              </a:rPr>
              <a:t>S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</a:rPr>
              <a:t>vakoj kiselini 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</a:rPr>
              <a:t>HA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</a:rPr>
              <a:t> odgovara konjugovana baza 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</a:rPr>
              <a:t>Aˉ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</a:rPr>
              <a:t> :</a:t>
            </a:r>
            <a:endParaRPr lang="sr-Latn-CS" sz="2400" dirty="0">
              <a:solidFill>
                <a:srgbClr val="800000"/>
              </a:solidFill>
            </a:endParaRPr>
          </a:p>
          <a:p>
            <a:pPr eaLnBrk="0" hangingPunct="0"/>
            <a:r>
              <a:rPr lang="sr-Latn-CS" sz="2400" dirty="0">
                <a:solidFill>
                  <a:srgbClr val="800000"/>
                </a:solidFill>
                <a:cs typeface="Times New Roman" pitchFamily="18" charset="0"/>
              </a:rPr>
              <a:t>	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</a:rPr>
              <a:t>HA 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</a:rPr>
              <a:t> H</a:t>
            </a:r>
            <a:r>
              <a:rPr lang="sr-Latn-CS" sz="2400" baseline="300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+ Aˉ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	</a:t>
            </a:r>
            <a:endParaRPr lang="sr-Latn-CS" sz="2400" i="1" dirty="0">
              <a:solidFill>
                <a:srgbClr val="800000"/>
              </a:solidFill>
              <a:sym typeface="Wingdings 3" pitchFamily="18" charset="2"/>
            </a:endParaRPr>
          </a:p>
          <a:p>
            <a:pPr eaLnBrk="0" hangingPunct="0"/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a 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svakoj bazi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B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konjugovana kiselina 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BH</a:t>
            </a:r>
            <a:r>
              <a:rPr lang="sr-Latn-CS" sz="2400" i="1" baseline="300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: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</a:t>
            </a:r>
            <a:endParaRPr lang="sr-Latn-CS" sz="2400" i="1" dirty="0">
              <a:solidFill>
                <a:srgbClr val="800000"/>
              </a:solidFill>
              <a:sym typeface="Wingdings 3" pitchFamily="18" charset="2"/>
            </a:endParaRPr>
          </a:p>
          <a:p>
            <a:pPr eaLnBrk="0" hangingPunct="0"/>
            <a:r>
              <a:rPr lang="sr-Latn-CS" sz="2400" i="1" dirty="0">
                <a:solidFill>
                  <a:srgbClr val="800000"/>
                </a:solidFill>
                <a:sym typeface="Wingdings 3" pitchFamily="18" charset="2"/>
              </a:rPr>
              <a:t>	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B + H</a:t>
            </a:r>
            <a:r>
              <a:rPr lang="sr-Latn-CS" sz="2400" i="1" baseline="300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</a:rPr>
              <a:t> BH</a:t>
            </a:r>
            <a:r>
              <a:rPr lang="sr-Latn-CS" sz="2400" i="1" baseline="300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	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971550" y="981075"/>
            <a:ext cx="69008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K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iselina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HA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(ili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BH</a:t>
            </a:r>
            <a:r>
              <a:rPr lang="sr-Latn-CS" sz="2400" i="1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+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) pokazuje veću težnju da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gubi proton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sym typeface="Wingdings 3" pitchFamily="18" charset="2"/>
              </a:rPr>
              <a:t>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njena konjugovana baza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Aˉ</a:t>
            </a:r>
            <a:r>
              <a:rPr lang="en-U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(ili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B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) 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ima manju težnju da primi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p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roton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</p:txBody>
      </p:sp>
      <p:sp>
        <p:nvSpPr>
          <p:cNvPr id="47107" name="Text Box 5"/>
          <p:cNvSpPr txBox="1">
            <a:spLocks noChangeArrowheads="1"/>
          </p:cNvSpPr>
          <p:nvPr/>
        </p:nvSpPr>
        <p:spPr bwMode="auto">
          <a:xfrm>
            <a:off x="1023938" y="2655888"/>
            <a:ext cx="72072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Zbog malih dimenzija i visoke gustine naelektrisanja</a:t>
            </a:r>
          </a:p>
          <a:p>
            <a:r>
              <a:rPr lang="sr-Latn-CS" sz="2400"/>
              <a:t>proton ne može samostalno da postoji u rastvoru</a:t>
            </a:r>
          </a:p>
          <a:p>
            <a:r>
              <a:rPr lang="sr-Latn-CS" sz="2400">
                <a:sym typeface="Wingdings 3" pitchFamily="18" charset="2"/>
              </a:rPr>
              <a:t> Stabilizacija sa molekulima rastvarača</a:t>
            </a:r>
          </a:p>
        </p:txBody>
      </p:sp>
      <p:sp>
        <p:nvSpPr>
          <p:cNvPr id="47108" name="Rectangle 6"/>
          <p:cNvSpPr>
            <a:spLocks noChangeArrowheads="1"/>
          </p:cNvSpPr>
          <p:nvPr/>
        </p:nvSpPr>
        <p:spPr bwMode="auto">
          <a:xfrm>
            <a:off x="2064494" y="4260047"/>
            <a:ext cx="3752950" cy="95410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800" i="1" dirty="0">
                <a:cs typeface="Times New Roman" pitchFamily="18" charset="0"/>
              </a:rPr>
              <a:t>HA  +  B 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Aˉ  +  BH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just"/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1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     b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1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      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endParaRPr lang="sr-Latn-CS" sz="28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879475" y="711200"/>
            <a:ext cx="4141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Voda = amfiprotični rastvarač</a:t>
            </a: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187450" y="1692275"/>
            <a:ext cx="6143625" cy="519113"/>
          </a:xfrm>
          <a:prstGeom prst="rect">
            <a:avLst/>
          </a:prstGeom>
          <a:solidFill>
            <a:srgbClr val="DCC2C8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 i="1" dirty="0">
                <a:cs typeface="Times New Roman" pitchFamily="18" charset="0"/>
              </a:rPr>
              <a:t>HA </a:t>
            </a:r>
            <a:r>
              <a:rPr lang="sr-Latn-CS" sz="2800" dirty="0">
                <a:cs typeface="Times New Roman" pitchFamily="18" charset="0"/>
              </a:rPr>
              <a:t>(ili </a:t>
            </a:r>
            <a:r>
              <a:rPr lang="sr-Latn-CS" sz="2800" i="1" dirty="0">
                <a:cs typeface="Times New Roman" pitchFamily="18" charset="0"/>
              </a:rPr>
              <a:t>BH</a:t>
            </a:r>
            <a:r>
              <a:rPr lang="sr-Latn-CS" sz="2800" i="1" baseline="30000" dirty="0">
                <a:cs typeface="Times New Roman" pitchFamily="18" charset="0"/>
              </a:rPr>
              <a:t>+</a:t>
            </a:r>
            <a:r>
              <a:rPr lang="sr-Latn-CS" sz="2800" dirty="0">
                <a:cs typeface="Times New Roman" pitchFamily="18" charset="0"/>
              </a:rPr>
              <a:t>) </a:t>
            </a:r>
            <a:r>
              <a:rPr lang="sr-Latn-CS" sz="2800" i="1" dirty="0">
                <a:cs typeface="Times New Roman" pitchFamily="18" charset="0"/>
              </a:rPr>
              <a:t>+ H</a:t>
            </a:r>
            <a:r>
              <a:rPr lang="sr-Latn-CS" sz="2800" i="1" baseline="-30000" dirty="0">
                <a:cs typeface="Times New Roman" pitchFamily="18" charset="0"/>
              </a:rPr>
              <a:t>2</a:t>
            </a:r>
            <a:r>
              <a:rPr lang="sr-Latn-CS" sz="2800" i="1" dirty="0">
                <a:cs typeface="Times New Roman" pitchFamily="18" charset="0"/>
              </a:rPr>
              <a:t>O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Aˉ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(ili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B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 </a:t>
            </a:r>
            <a:endParaRPr lang="sr-Latn-CS" sz="28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1258888" y="2850684"/>
            <a:ext cx="6217408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i="1" dirty="0">
                <a:cs typeface="Times New Roman" pitchFamily="18" charset="0"/>
              </a:rPr>
              <a:t>Aˉ </a:t>
            </a:r>
            <a:r>
              <a:rPr lang="sr-Latn-CS" sz="2800" dirty="0">
                <a:cs typeface="Times New Roman" pitchFamily="18" charset="0"/>
              </a:rPr>
              <a:t>(ili</a:t>
            </a:r>
            <a:r>
              <a:rPr lang="sr-Latn-CS" sz="2800" i="1" dirty="0">
                <a:cs typeface="Times New Roman" pitchFamily="18" charset="0"/>
              </a:rPr>
              <a:t> B</a:t>
            </a:r>
            <a:r>
              <a:rPr lang="sr-Latn-CS" sz="2800" dirty="0">
                <a:cs typeface="Times New Roman" pitchFamily="18" charset="0"/>
              </a:rPr>
              <a:t>) </a:t>
            </a:r>
            <a:r>
              <a:rPr lang="sr-Latn-CS" sz="2800" i="1" dirty="0">
                <a:cs typeface="Times New Roman" pitchFamily="18" charset="0"/>
              </a:rPr>
              <a:t>+ H</a:t>
            </a:r>
            <a:r>
              <a:rPr lang="sr-Latn-CS" sz="2800" i="1" baseline="-30000" dirty="0">
                <a:cs typeface="Times New Roman" pitchFamily="18" charset="0"/>
              </a:rPr>
              <a:t>2</a:t>
            </a:r>
            <a:r>
              <a:rPr lang="sr-Latn-CS" sz="2800" i="1" dirty="0">
                <a:cs typeface="Times New Roman" pitchFamily="18" charset="0"/>
              </a:rPr>
              <a:t>O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HA </a:t>
            </a:r>
            <a:r>
              <a:rPr lang="sr-Latn-CS" sz="2800" dirty="0">
                <a:cs typeface="Times New Roman" pitchFamily="18" charset="0"/>
              </a:rPr>
              <a:t>(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ili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BH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OHˉ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1042988" y="3789363"/>
            <a:ext cx="6842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400">
                <a:solidFill>
                  <a:srgbClr val="003300"/>
                </a:solidFill>
                <a:cs typeface="Times New Roman" pitchFamily="18" charset="0"/>
              </a:rPr>
              <a:t>Kvantitativno se jačina kiseline u odnosu na </a:t>
            </a:r>
            <a:endParaRPr lang="sr-Latn-CS" sz="2400">
              <a:solidFill>
                <a:srgbClr val="003300"/>
              </a:solidFill>
            </a:endParaRPr>
          </a:p>
          <a:p>
            <a:pPr algn="just"/>
            <a:r>
              <a:rPr lang="sr-Latn-CS" sz="2400">
                <a:solidFill>
                  <a:srgbClr val="003300"/>
                </a:solidFill>
                <a:cs typeface="Times New Roman" pitchFamily="18" charset="0"/>
              </a:rPr>
              <a:t>vodu izražava ravnotežnom konstantom</a:t>
            </a:r>
            <a:r>
              <a:rPr lang="sr-Latn-CS" sz="1200">
                <a:solidFill>
                  <a:srgbClr val="003300"/>
                </a:solidFill>
                <a:cs typeface="Times New Roman" pitchFamily="18" charset="0"/>
              </a:rPr>
              <a:t>:</a:t>
            </a:r>
            <a:endParaRPr lang="sr-Latn-CS">
              <a:solidFill>
                <a:srgbClr val="003300"/>
              </a:solidFill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116013" y="4868863"/>
          <a:ext cx="2511425" cy="1173162"/>
        </p:xfrm>
        <a:graphic>
          <a:graphicData uri="http://schemas.openxmlformats.org/presentationml/2006/ole">
            <p:oleObj spid="_x0000_s22530" name="Equation" r:id="rId3" imgW="1142495" imgH="533179" progId="Equation.3">
              <p:embed/>
            </p:oleObj>
          </a:graphicData>
        </a:graphic>
      </p:graphicFrame>
      <p:pic>
        <p:nvPicPr>
          <p:cNvPr id="22535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4786313"/>
            <a:ext cx="687705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258888" y="908050"/>
          <a:ext cx="2159000" cy="1068388"/>
        </p:xfrm>
        <a:graphic>
          <a:graphicData uri="http://schemas.openxmlformats.org/presentationml/2006/ole">
            <p:oleObj spid="_x0000_s23554" name="Equation" r:id="rId3" imgW="980515" imgH="485297" progId="Equation.3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4932363" y="981075"/>
          <a:ext cx="2928937" cy="1025525"/>
        </p:xfrm>
        <a:graphic>
          <a:graphicData uri="http://schemas.openxmlformats.org/presentationml/2006/ole">
            <p:oleObj spid="_x0000_s23555" name="Equation" r:id="rId4" imgW="1332911" imgH="466217" progId="Equation.3">
              <p:embed/>
            </p:oleObj>
          </a:graphicData>
        </a:graphic>
      </p:graphicFrame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995738" y="1268413"/>
            <a:ext cx="388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ili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258888" y="2492375"/>
          <a:ext cx="2286000" cy="1069975"/>
        </p:xfrm>
        <a:graphic>
          <a:graphicData uri="http://schemas.openxmlformats.org/presentationml/2006/ole">
            <p:oleObj spid="_x0000_s23556" name="Equation" r:id="rId5" imgW="1037748" imgH="485297" progId="Equation.3">
              <p:embed/>
            </p:oleObj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5003800" y="2492375"/>
          <a:ext cx="3181350" cy="1025525"/>
        </p:xfrm>
        <a:graphic>
          <a:graphicData uri="http://schemas.openxmlformats.org/presentationml/2006/ole">
            <p:oleObj spid="_x0000_s23557" name="Equation" r:id="rId6" imgW="1447376" imgH="466217" progId="Equation.3">
              <p:embed/>
            </p:oleObj>
          </a:graphicData>
        </a:graphic>
      </p:graphicFrame>
      <p:sp>
        <p:nvSpPr>
          <p:cNvPr id="23559" name="Text Box 9"/>
          <p:cNvSpPr txBox="1">
            <a:spLocks noChangeArrowheads="1"/>
          </p:cNvSpPr>
          <p:nvPr/>
        </p:nvSpPr>
        <p:spPr bwMode="auto">
          <a:xfrm>
            <a:off x="4067175" y="2852738"/>
            <a:ext cx="388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ili</a:t>
            </a:r>
          </a:p>
        </p:txBody>
      </p:sp>
      <p:sp>
        <p:nvSpPr>
          <p:cNvPr id="23560" name="Rectangle 10"/>
          <p:cNvSpPr>
            <a:spLocks noChangeArrowheads="1"/>
          </p:cNvSpPr>
          <p:nvPr/>
        </p:nvSpPr>
        <p:spPr bwMode="auto">
          <a:xfrm>
            <a:off x="611188" y="4221163"/>
            <a:ext cx="81200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U</a:t>
            </a:r>
            <a:r>
              <a:rPr lang="sr-Latn-CS" sz="2400">
                <a:cs typeface="Times New Roman" pitchFamily="18" charset="0"/>
              </a:rPr>
              <a:t>poređivanje jačine kiselina i baza vrši se u istoj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skali: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što je kiselina jača njena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je manja, a što je baza jača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njena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je veća</a:t>
            </a:r>
            <a:r>
              <a:rPr lang="sr-Latn-CS" sz="2400"/>
              <a:t>. 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755650" y="5805488"/>
            <a:ext cx="8080375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i="1" dirty="0"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latin typeface="Tahoma" charset="0"/>
                <a:cs typeface="Times New Roman" pitchFamily="18" charset="0"/>
              </a:rPr>
              <a:t> za sirćetnu kis</a:t>
            </a:r>
            <a:r>
              <a:rPr lang="en-US" sz="2400" dirty="0">
                <a:latin typeface="Tahoma" charset="0"/>
                <a:cs typeface="Times New Roman" pitchFamily="18" charset="0"/>
              </a:rPr>
              <a:t>.</a:t>
            </a:r>
            <a:r>
              <a:rPr lang="sr-Latn-CS" sz="2400" dirty="0">
                <a:latin typeface="Tahoma" charset="0"/>
                <a:cs typeface="Times New Roman" pitchFamily="18" charset="0"/>
              </a:rPr>
              <a:t>, amonijum-jon i fenol</a:t>
            </a:r>
            <a:r>
              <a:rPr lang="en-US" sz="2400" dirty="0">
                <a:latin typeface="Tahoma" charset="0"/>
                <a:cs typeface="Times New Roman" pitchFamily="18" charset="0"/>
              </a:rPr>
              <a:t>:</a:t>
            </a:r>
            <a:r>
              <a:rPr lang="sr-Latn-CS" sz="2400" dirty="0">
                <a:latin typeface="Tahoma" charset="0"/>
                <a:cs typeface="Times New Roman" pitchFamily="18" charset="0"/>
              </a:rPr>
              <a:t> 4,75; 9,25 i 10,0</a:t>
            </a:r>
            <a:r>
              <a:rPr lang="sr-Latn-CS" sz="2400" dirty="0">
                <a:latin typeface="Tahoma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403350" y="549275"/>
          <a:ext cx="5584825" cy="565150"/>
        </p:xfrm>
        <a:graphic>
          <a:graphicData uri="http://schemas.openxmlformats.org/presentationml/2006/ole">
            <p:oleObj spid="_x0000_s24578" name="Equation" r:id="rId3" imgW="2542357" imgH="256689" progId="Equation.3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1619250" y="1341438"/>
          <a:ext cx="2093913" cy="1066800"/>
        </p:xfrm>
        <a:graphic>
          <a:graphicData uri="http://schemas.openxmlformats.org/presentationml/2006/ole">
            <p:oleObj spid="_x0000_s24579" name="Equation" r:id="rId4" imgW="952079" imgH="485297" progId="Equation.3">
              <p:embed/>
            </p:oleObj>
          </a:graphicData>
        </a:graphic>
      </p:graphicFrame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323850" y="2636838"/>
            <a:ext cx="8228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/>
              <a:t>M</a:t>
            </a:r>
            <a:r>
              <a:rPr lang="sr-Latn-CS" sz="2400">
                <a:cs typeface="Times New Roman" pitchFamily="18" charset="0"/>
              </a:rPr>
              <a:t>ešovita, praktična ili Brönstedova kiselinska konstanta:</a:t>
            </a:r>
            <a:endParaRPr lang="sr-Latn-CS" sz="2400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3851275" y="3357563"/>
          <a:ext cx="2201863" cy="1068387"/>
        </p:xfrm>
        <a:graphic>
          <a:graphicData uri="http://schemas.openxmlformats.org/presentationml/2006/ole">
            <p:oleObj spid="_x0000_s24580" name="Equation" r:id="rId5" imgW="999593" imgH="485297" progId="Equation.3">
              <p:embed/>
            </p:oleObj>
          </a:graphicData>
        </a:graphic>
      </p:graphicFrame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1258888" y="4581525"/>
            <a:ext cx="42957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olidFill>
                  <a:srgbClr val="800000"/>
                </a:solidFill>
              </a:rPr>
              <a:t>Teorijska razmatranja </a:t>
            </a:r>
            <a:r>
              <a:rPr lang="sr-Latn-CS" sz="2400">
                <a:solidFill>
                  <a:srgbClr val="800000"/>
                </a:solidFill>
                <a:cs typeface="Arial" charset="0"/>
              </a:rPr>
              <a:t>― </a:t>
            </a:r>
            <a:r>
              <a:rPr lang="sr-Latn-CS" sz="2800" i="1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K</a:t>
            </a:r>
            <a:r>
              <a:rPr lang="sr-Latn-CS" sz="2800" i="1" baseline="3000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a</a:t>
            </a:r>
            <a:endParaRPr lang="sr-Latn-CS" sz="2800" i="1">
              <a:solidFill>
                <a:srgbClr val="800000"/>
              </a:solidFill>
              <a:latin typeface="Times New Roman" pitchFamily="18" charset="0"/>
              <a:cs typeface="Arial" charset="0"/>
            </a:endParaRPr>
          </a:p>
          <a:p>
            <a:r>
              <a:rPr lang="sr-Latn-CS" sz="2400">
                <a:solidFill>
                  <a:srgbClr val="800000"/>
                </a:solidFill>
                <a:cs typeface="Arial" charset="0"/>
              </a:rPr>
              <a:t>Praktična primena ― </a:t>
            </a:r>
            <a:r>
              <a:rPr lang="sr-Latn-CS" sz="2800" i="1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K</a:t>
            </a:r>
            <a:r>
              <a:rPr lang="sr-Latn-CS" sz="2800" i="1" baseline="3000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c</a:t>
            </a:r>
            <a:r>
              <a:rPr lang="sr-Latn-CS" sz="2400">
                <a:solidFill>
                  <a:srgbClr val="800000"/>
                </a:solidFill>
                <a:cs typeface="Arial" charset="0"/>
              </a:rPr>
              <a:t> ili </a:t>
            </a:r>
            <a:r>
              <a:rPr lang="sr-Latn-CS" sz="2800" i="1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K</a:t>
            </a:r>
            <a:r>
              <a:rPr lang="sr-Latn-CS" sz="2800" i="1" baseline="3000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ac</a:t>
            </a:r>
          </a:p>
        </p:txBody>
      </p:sp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2771775" y="581183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I = 0, 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 = 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 = 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8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1763713" y="856784"/>
            <a:ext cx="40815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i="1" dirty="0">
                <a:cs typeface="Times New Roman" pitchFamily="18" charset="0"/>
              </a:rPr>
              <a:t>Aˉ + H</a:t>
            </a:r>
            <a:r>
              <a:rPr lang="sr-Latn-CS" sz="2800" i="1" baseline="-30000" dirty="0">
                <a:cs typeface="Times New Roman" pitchFamily="18" charset="0"/>
              </a:rPr>
              <a:t>3</a:t>
            </a:r>
            <a:r>
              <a:rPr lang="sr-Latn-CS" sz="2800" i="1" dirty="0">
                <a:cs typeface="Times New Roman" pitchFamily="18" charset="0"/>
              </a:rPr>
              <a:t>O</a:t>
            </a:r>
            <a:r>
              <a:rPr lang="sr-Latn-CS" sz="2800" i="1" baseline="30000" dirty="0">
                <a:cs typeface="Times New Roman" pitchFamily="18" charset="0"/>
              </a:rPr>
              <a:t>+</a:t>
            </a:r>
            <a:r>
              <a:rPr lang="sr-Latn-CS" sz="2800" i="1" dirty="0">
                <a:cs typeface="Times New Roman" pitchFamily="18" charset="0"/>
              </a:rPr>
              <a:t>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HA + 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1331640" y="1772816"/>
            <a:ext cx="53148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>
                <a:cs typeface="Times New Roman" pitchFamily="18" charset="0"/>
              </a:rPr>
              <a:t>Konstanta asocijacije ili </a:t>
            </a:r>
            <a:r>
              <a:rPr lang="sr-Latn-CS" sz="2400" dirty="0" smtClean="0">
                <a:cs typeface="Times New Roman" pitchFamily="18" charset="0"/>
              </a:rPr>
              <a:t>proton</a:t>
            </a:r>
            <a:r>
              <a:rPr lang="en-US" sz="2400" dirty="0" err="1" smtClean="0">
                <a:cs typeface="Times New Roman" pitchFamily="18" charset="0"/>
              </a:rPr>
              <a:t>ovan</a:t>
            </a:r>
            <a:r>
              <a:rPr lang="sr-Latn-CS" sz="2400" dirty="0" smtClean="0">
                <a:cs typeface="Times New Roman" pitchFamily="18" charset="0"/>
              </a:rPr>
              <a:t>j</a:t>
            </a:r>
            <a:r>
              <a:rPr lang="en-US" sz="2400" dirty="0" smtClean="0">
                <a:cs typeface="Times New Roman" pitchFamily="18" charset="0"/>
              </a:rPr>
              <a:t>a</a:t>
            </a:r>
            <a:r>
              <a:rPr lang="sr-Latn-CS" sz="2400" dirty="0" smtClean="0">
                <a:cs typeface="Times New Roman" pitchFamily="18" charset="0"/>
              </a:rPr>
              <a:t>:</a:t>
            </a:r>
            <a:endParaRPr lang="sr-Latn-CS" sz="2400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547813" y="2636838"/>
          <a:ext cx="2516187" cy="1173162"/>
        </p:xfrm>
        <a:graphic>
          <a:graphicData uri="http://schemas.openxmlformats.org/presentationml/2006/ole">
            <p:oleObj spid="_x0000_s25602" name="Equation" r:id="rId3" imgW="1142495" imgH="533179" progId="Equation.3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5508625" y="2636838"/>
          <a:ext cx="1441450" cy="1223962"/>
        </p:xfrm>
        <a:graphic>
          <a:graphicData uri="http://schemas.openxmlformats.org/presentationml/2006/ole">
            <p:oleObj spid="_x0000_s25603" name="Equation" r:id="rId4" imgW="666275" imgH="475937" progId="Equation.3">
              <p:embed/>
            </p:oleObj>
          </a:graphicData>
        </a:graphic>
      </p:graphicFrame>
      <p:sp>
        <p:nvSpPr>
          <p:cNvPr id="25606" name="Rectangle 9"/>
          <p:cNvSpPr>
            <a:spLocks noChangeArrowheads="1"/>
          </p:cNvSpPr>
          <p:nvPr/>
        </p:nvSpPr>
        <p:spPr bwMode="auto">
          <a:xfrm>
            <a:off x="539750" y="4652963"/>
            <a:ext cx="82057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Ako se kiselinsko-bazna reakcija odigrava u više stupnjeva </a:t>
            </a:r>
            <a:endParaRPr lang="sr-Latn-CS" sz="2400">
              <a:solidFill>
                <a:srgbClr val="663300"/>
              </a:solidFill>
            </a:endParaRPr>
          </a:p>
          <a:p>
            <a:pPr algn="just"/>
            <a:r>
              <a:rPr lang="sr-Latn-CS" sz="2400">
                <a:solidFill>
                  <a:srgbClr val="663300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 za svaki stupanj jačina kiseline ili baze izražava </a:t>
            </a:r>
            <a:r>
              <a:rPr lang="sr-Latn-CS" sz="2400">
                <a:solidFill>
                  <a:srgbClr val="663300"/>
                </a:solidFill>
              </a:rPr>
              <a:t>se</a:t>
            </a:r>
          </a:p>
          <a:p>
            <a:pPr algn="just"/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parcijalnom kiselinskom konstantom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684213" y="1196975"/>
            <a:ext cx="4106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>
                <a:cs typeface="Times New Roman" pitchFamily="18" charset="0"/>
              </a:rPr>
              <a:t>H</a:t>
            </a:r>
            <a:r>
              <a:rPr lang="sr-Latn-CS" sz="2400" i="1" baseline="-30000">
                <a:cs typeface="Times New Roman" pitchFamily="18" charset="0"/>
              </a:rPr>
              <a:t>n</a:t>
            </a:r>
            <a:r>
              <a:rPr lang="sr-Latn-CS" sz="2400" i="1">
                <a:cs typeface="Times New Roman" pitchFamily="18" charset="0"/>
              </a:rPr>
              <a:t>A + H</a:t>
            </a:r>
            <a:r>
              <a:rPr lang="sr-Latn-CS" sz="2400" i="1" baseline="-30000">
                <a:cs typeface="Times New Roman" pitchFamily="18" charset="0"/>
              </a:rPr>
              <a:t>2</a:t>
            </a:r>
            <a:r>
              <a:rPr lang="sr-Latn-CS" sz="2400" i="1">
                <a:cs typeface="Times New Roman" pitchFamily="18" charset="0"/>
              </a:rPr>
              <a:t>O 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>
                <a:cs typeface="Times New Roman" pitchFamily="18" charset="0"/>
              </a:rPr>
              <a:t> H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(n-1)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Aˉ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4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5651500" y="908050"/>
          <a:ext cx="2681288" cy="1173163"/>
        </p:xfrm>
        <a:graphic>
          <a:graphicData uri="http://schemas.openxmlformats.org/presentationml/2006/ole">
            <p:oleObj spid="_x0000_s26626" name="Equation" r:id="rId3" imgW="1218805" imgH="533179" progId="Equation.3">
              <p:embed/>
            </p:oleObj>
          </a:graphicData>
        </a:graphic>
      </p:graphicFrame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023938" y="2008188"/>
            <a:ext cx="2476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b="1"/>
              <a:t>.</a:t>
            </a:r>
          </a:p>
          <a:p>
            <a:r>
              <a:rPr lang="sr-Latn-CS" b="1"/>
              <a:t>.</a:t>
            </a:r>
          </a:p>
          <a:p>
            <a:r>
              <a:rPr lang="sr-Latn-CS" b="1"/>
              <a:t>.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68313" y="3068638"/>
            <a:ext cx="4784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 i="1">
                <a:cs typeface="Times New Roman" pitchFamily="18" charset="0"/>
              </a:rPr>
              <a:t>H</a:t>
            </a:r>
            <a:r>
              <a:rPr lang="sr-Latn-CS" sz="2400" i="1" baseline="-30000">
                <a:cs typeface="Times New Roman" pitchFamily="18" charset="0"/>
              </a:rPr>
              <a:t>2</a:t>
            </a:r>
            <a:r>
              <a:rPr lang="sr-Latn-CS" sz="2400" i="1">
                <a:cs typeface="Times New Roman" pitchFamily="18" charset="0"/>
              </a:rPr>
              <a:t>A</a:t>
            </a:r>
            <a:r>
              <a:rPr lang="sr-Latn-CS" sz="2400" i="1" baseline="30000">
                <a:cs typeface="Times New Roman" pitchFamily="18" charset="0"/>
              </a:rPr>
              <a:t>(n-2)-</a:t>
            </a:r>
            <a:r>
              <a:rPr lang="sr-Latn-CS" sz="2400" i="1">
                <a:cs typeface="Times New Roman" pitchFamily="18" charset="0"/>
              </a:rPr>
              <a:t> + H</a:t>
            </a:r>
            <a:r>
              <a:rPr lang="sr-Latn-CS" sz="2400" i="1" baseline="-30000">
                <a:cs typeface="Times New Roman" pitchFamily="18" charset="0"/>
              </a:rPr>
              <a:t>2</a:t>
            </a:r>
            <a:r>
              <a:rPr lang="sr-Latn-CS" sz="2400" i="1">
                <a:cs typeface="Times New Roman" pitchFamily="18" charset="0"/>
              </a:rPr>
              <a:t>O 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>
                <a:cs typeface="Times New Roman" pitchFamily="18" charset="0"/>
              </a:rPr>
              <a:t> H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HA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(n-1)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9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2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5508625" y="2708275"/>
          <a:ext cx="2832100" cy="1090613"/>
        </p:xfrm>
        <a:graphic>
          <a:graphicData uri="http://schemas.openxmlformats.org/presentationml/2006/ole">
            <p:oleObj spid="_x0000_s26627" name="Equation" r:id="rId4" imgW="1285397" imgH="495018" progId="Equation.3">
              <p:embed/>
            </p:oleObj>
          </a:graphicData>
        </a:graphic>
      </p:graphicFrame>
      <p:sp>
        <p:nvSpPr>
          <p:cNvPr id="26632" name="Rectangle 9"/>
          <p:cNvSpPr>
            <a:spLocks noChangeArrowheads="1"/>
          </p:cNvSpPr>
          <p:nvPr/>
        </p:nvSpPr>
        <p:spPr bwMode="auto">
          <a:xfrm>
            <a:off x="539750" y="4292600"/>
            <a:ext cx="4784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>
                <a:cs typeface="Times New Roman" pitchFamily="18" charset="0"/>
              </a:rPr>
              <a:t>HA</a:t>
            </a:r>
            <a:r>
              <a:rPr lang="sr-Latn-CS" sz="2400" i="1" baseline="30000">
                <a:cs typeface="Times New Roman" pitchFamily="18" charset="0"/>
              </a:rPr>
              <a:t>(n-1)</a:t>
            </a:r>
            <a:r>
              <a:rPr lang="sr-Latn-CS" sz="2400" i="1">
                <a:cs typeface="Times New Roman" pitchFamily="18" charset="0"/>
              </a:rPr>
              <a:t>ˉ + H</a:t>
            </a:r>
            <a:r>
              <a:rPr lang="sr-Latn-CS" sz="2400" i="1" baseline="-30000">
                <a:cs typeface="Times New Roman" pitchFamily="18" charset="0"/>
              </a:rPr>
              <a:t>2</a:t>
            </a:r>
            <a:r>
              <a:rPr lang="sr-Latn-CS" sz="2400" i="1">
                <a:cs typeface="Times New Roman" pitchFamily="18" charset="0"/>
              </a:rPr>
              <a:t>O 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>
                <a:cs typeface="Times New Roman" pitchFamily="18" charset="0"/>
              </a:rPr>
              <a:t> H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A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	</a:t>
            </a:r>
            <a:r>
              <a:rPr lang="sr-Latn-CS" sz="9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2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5795963" y="4005263"/>
          <a:ext cx="2159000" cy="1047750"/>
        </p:xfrm>
        <a:graphic>
          <a:graphicData uri="http://schemas.openxmlformats.org/presentationml/2006/ole">
            <p:oleObj spid="_x0000_s26628" name="Equation" r:id="rId5" imgW="980515" imgH="475937" progId="Equation.3">
              <p:embed/>
            </p:oleObj>
          </a:graphicData>
        </a:graphic>
      </p:graphicFrame>
      <p:sp>
        <p:nvSpPr>
          <p:cNvPr id="26633" name="Rectangle 11"/>
          <p:cNvSpPr>
            <a:spLocks noChangeArrowheads="1"/>
          </p:cNvSpPr>
          <p:nvPr/>
        </p:nvSpPr>
        <p:spPr bwMode="auto">
          <a:xfrm>
            <a:off x="2700338" y="5397500"/>
            <a:ext cx="3873500" cy="519113"/>
          </a:xfrm>
          <a:prstGeom prst="rect">
            <a:avLst/>
          </a:prstGeom>
          <a:solidFill>
            <a:srgbClr val="F2DBAC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 i="1">
                <a:cs typeface="Times New Roman" pitchFamily="18" charset="0"/>
              </a:rPr>
              <a:t>β</a:t>
            </a:r>
            <a:r>
              <a:rPr lang="sr-Latn-CS" sz="2800" i="1" baseline="-30000">
                <a:cs typeface="Times New Roman" pitchFamily="18" charset="0"/>
              </a:rPr>
              <a:t>n</a:t>
            </a:r>
            <a:r>
              <a:rPr lang="sr-Latn-CS" sz="2800" i="1">
                <a:cs typeface="Times New Roman" pitchFamily="18" charset="0"/>
              </a:rPr>
              <a:t>  = K</a:t>
            </a:r>
            <a:r>
              <a:rPr lang="sr-Latn-CS" sz="2800" i="1" baseline="-30000">
                <a:cs typeface="Times New Roman" pitchFamily="18" charset="0"/>
              </a:rPr>
              <a:t>1</a:t>
            </a:r>
            <a:r>
              <a:rPr lang="sr-Latn-CS" sz="2800" i="1">
                <a:cs typeface="Times New Roman" pitchFamily="18" charset="0"/>
              </a:rPr>
              <a:t>·K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 i="1">
                <a:cs typeface="Times New Roman" pitchFamily="18" charset="0"/>
              </a:rPr>
              <a:t>· ...·K</a:t>
            </a:r>
            <a:r>
              <a:rPr lang="sr-Latn-CS" sz="2800" i="1" baseline="-30000">
                <a:cs typeface="Times New Roman" pitchFamily="18" charset="0"/>
              </a:rPr>
              <a:t>(n-1)</a:t>
            </a:r>
            <a:r>
              <a:rPr lang="sr-Latn-CS" sz="2800" i="1">
                <a:cs typeface="Times New Roman" pitchFamily="18" charset="0"/>
              </a:rPr>
              <a:t>·K</a:t>
            </a:r>
            <a:r>
              <a:rPr lang="sr-Latn-CS" sz="2800" i="1" baseline="-30000">
                <a:cs typeface="Times New Roman" pitchFamily="18" charset="0"/>
              </a:rPr>
              <a:t>n</a:t>
            </a:r>
            <a:r>
              <a:rPr lang="sr-Latn-CS" sz="2800">
                <a:cs typeface="Times New Roman" pitchFamily="18" charset="0"/>
              </a:rPr>
              <a:t>	</a:t>
            </a:r>
            <a:r>
              <a:rPr lang="sr-Latn-CS" sz="900"/>
              <a:t> </a:t>
            </a:r>
            <a:endParaRPr lang="sr-Latn-C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Uticaj temperature na kiselinske konstante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755650" y="1479977"/>
            <a:ext cx="63208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Određivanje kiselinskih konstanti najčešće </a:t>
            </a:r>
            <a:endParaRPr lang="sr-Latn-CS" sz="2400" dirty="0"/>
          </a:p>
          <a:p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na temperaturama </a:t>
            </a:r>
            <a:r>
              <a:rPr lang="en-US" sz="2400" dirty="0" err="1" smtClean="0">
                <a:cs typeface="Times New Roman" pitchFamily="18" charset="0"/>
              </a:rPr>
              <a:t>bliskim</a:t>
            </a:r>
            <a:r>
              <a:rPr lang="sr-Latn-CS" sz="2400" dirty="0" smtClean="0">
                <a:cs typeface="Times New Roman" pitchFamily="18" charset="0"/>
              </a:rPr>
              <a:t> sobn</a:t>
            </a:r>
            <a:r>
              <a:rPr lang="en-US" sz="2400" dirty="0" err="1" smtClean="0">
                <a:cs typeface="Times New Roman" pitchFamily="18" charset="0"/>
              </a:rPr>
              <a:t>oj</a:t>
            </a:r>
            <a:r>
              <a:rPr lang="sr-Latn-CS" sz="900" dirty="0" smtClean="0"/>
              <a:t> </a:t>
            </a:r>
            <a:endParaRPr lang="sr-Latn-CS" dirty="0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785813" y="2571750"/>
            <a:ext cx="67405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Različite kiseline i baze pokazuju </a:t>
            </a:r>
            <a:endParaRPr lang="en-US" sz="2400">
              <a:cs typeface="Times New Roman" pitchFamily="18" charset="0"/>
            </a:endParaRPr>
          </a:p>
          <a:p>
            <a:r>
              <a:rPr lang="en-US" sz="2400">
                <a:cs typeface="Times New Roman" pitchFamily="18" charset="0"/>
              </a:rPr>
              <a:t>    </a:t>
            </a:r>
            <a:r>
              <a:rPr lang="sr-Latn-CS" sz="2400">
                <a:cs typeface="Times New Roman" pitchFamily="18" charset="0"/>
              </a:rPr>
              <a:t>različitu osetljivost na promenu temperature.</a:t>
            </a:r>
            <a:r>
              <a:rPr lang="sr-Latn-CS" sz="2400"/>
              <a:t> </a:t>
            </a:r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611188" y="3644900"/>
            <a:ext cx="78152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P</a:t>
            </a:r>
            <a:r>
              <a:rPr lang="sr-Latn-CS" sz="2400">
                <a:cs typeface="Times New Roman" pitchFamily="18" charset="0"/>
              </a:rPr>
              <a:t>redviđanje uticaja temperature na kiselinske konstante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u okviru određene klase supstanci</a:t>
            </a:r>
            <a:r>
              <a:rPr lang="sr-Latn-CS" sz="2400"/>
              <a:t>:</a:t>
            </a:r>
          </a:p>
        </p:txBody>
      </p:sp>
      <p:sp>
        <p:nvSpPr>
          <p:cNvPr id="27655" name="Rectangle 8"/>
          <p:cNvSpPr>
            <a:spLocks noChangeArrowheads="1"/>
          </p:cNvSpPr>
          <p:nvPr/>
        </p:nvSpPr>
        <p:spPr bwMode="auto">
          <a:xfrm>
            <a:off x="-130175" y="4724400"/>
            <a:ext cx="9707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/>
              <a:t>Polazeći od: </a:t>
            </a:r>
            <a:r>
              <a:rPr lang="sr-Latn-CS" sz="2400" i="1" dirty="0">
                <a:cs typeface="Times New Roman" pitchFamily="18" charset="0"/>
              </a:rPr>
              <a:t>ΔS</a:t>
            </a:r>
            <a:r>
              <a:rPr lang="sr-Latn-CS" sz="2400" i="1" baseline="30000" dirty="0">
                <a:cs typeface="Times New Roman" pitchFamily="18" charset="0"/>
              </a:rPr>
              <a:t>0</a:t>
            </a:r>
            <a:r>
              <a:rPr lang="sr-Latn-CS" sz="2400" i="1" dirty="0">
                <a:cs typeface="Times New Roman" pitchFamily="18" charset="0"/>
              </a:rPr>
              <a:t> = d(ΔG</a:t>
            </a:r>
            <a:r>
              <a:rPr lang="sr-Latn-CS" sz="2400" i="1" baseline="30000" dirty="0">
                <a:cs typeface="Times New Roman" pitchFamily="18" charset="0"/>
              </a:rPr>
              <a:t>0</a:t>
            </a:r>
            <a:r>
              <a:rPr lang="sr-Latn-CS" sz="2400" i="1" dirty="0">
                <a:cs typeface="Times New Roman" pitchFamily="18" charset="0"/>
              </a:rPr>
              <a:t>)/dT</a:t>
            </a:r>
            <a:r>
              <a:rPr lang="sr-Latn-CS" sz="2400" dirty="0">
                <a:cs typeface="Times New Roman" pitchFamily="18" charset="0"/>
              </a:rPr>
              <a:t> i izraza: </a:t>
            </a:r>
            <a:r>
              <a:rPr lang="sr-Latn-CS" sz="2400" i="1" dirty="0">
                <a:cs typeface="Times New Roman" pitchFamily="18" charset="0"/>
              </a:rPr>
              <a:t>- ΔG</a:t>
            </a:r>
            <a:r>
              <a:rPr lang="sr-Latn-CS" sz="2400" i="1" baseline="30000" dirty="0">
                <a:cs typeface="Times New Roman" pitchFamily="18" charset="0"/>
              </a:rPr>
              <a:t>0</a:t>
            </a:r>
            <a:r>
              <a:rPr lang="sr-Latn-CS" sz="2400" i="1" dirty="0">
                <a:cs typeface="Times New Roman" pitchFamily="18" charset="0"/>
              </a:rPr>
              <a:t>= RTlnK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i="1" baseline="30000" dirty="0">
                <a:cs typeface="Times New Roman" pitchFamily="18" charset="0"/>
              </a:rPr>
              <a:t>a</a:t>
            </a:r>
            <a:r>
              <a:rPr lang="en-US" sz="2400" i="1" baseline="30000" dirty="0">
                <a:cs typeface="Times New Roman" pitchFamily="18" charset="0"/>
              </a:rPr>
              <a:t> </a:t>
            </a:r>
            <a:r>
              <a:rPr lang="en-US" sz="2400" i="1" dirty="0">
                <a:cs typeface="Times New Roman" pitchFamily="18" charset="0"/>
              </a:rPr>
              <a:t>=2,3</a:t>
            </a:r>
            <a:r>
              <a:rPr lang="sr-Latn-CS" sz="2400" i="1" dirty="0">
                <a:cs typeface="Times New Roman" pitchFamily="18" charset="0"/>
              </a:rPr>
              <a:t> RTl</a:t>
            </a:r>
            <a:r>
              <a:rPr lang="en-US" sz="2400" i="1" dirty="0" err="1">
                <a:cs typeface="Times New Roman" pitchFamily="18" charset="0"/>
              </a:rPr>
              <a:t>og</a:t>
            </a:r>
            <a:r>
              <a:rPr lang="sr-Latn-CS" sz="2400" i="1" dirty="0">
                <a:cs typeface="Times New Roman" pitchFamily="18" charset="0"/>
              </a:rPr>
              <a:t>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i="1" baseline="30000" dirty="0">
                <a:cs typeface="Times New Roman" pitchFamily="18" charset="0"/>
              </a:rPr>
              <a:t>a</a:t>
            </a:r>
            <a:r>
              <a:rPr lang="en-US" sz="2400" i="1" baseline="30000" dirty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2195513" y="5516563"/>
          <a:ext cx="4437062" cy="1028700"/>
        </p:xfrm>
        <a:graphic>
          <a:graphicData uri="http://schemas.openxmlformats.org/presentationml/2006/ole">
            <p:oleObj spid="_x0000_s27650" name="Equation" r:id="rId3" imgW="2019717" imgH="467665" progId="Equation.3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900113" y="109538"/>
            <a:ext cx="6769100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Za obične monokarboksilne kiseline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se kreće između 4 i 5, a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ΔS</a:t>
            </a:r>
            <a:r>
              <a:rPr lang="sr-Latn-CS" sz="2400" i="1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0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na 25 ºC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iznosi -88 ± 17 JK</a:t>
            </a:r>
            <a:r>
              <a:rPr lang="sr-Latn-CS" sz="2400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-1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mol</a:t>
            </a:r>
            <a:r>
              <a:rPr lang="sr-Latn-CS" sz="2400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-1</a:t>
            </a:r>
            <a:r>
              <a:rPr lang="sr-Latn-CS" sz="2400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  <a:r>
              <a:rPr lang="sr-Latn-CS" sz="2400" i="1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</a:p>
          <a:p>
            <a:pPr algn="just" eaLnBrk="0" hangingPunct="0">
              <a:buFont typeface="Wingdings 3" pitchFamily="18" charset="2"/>
              <a:buNone/>
              <a:defRPr/>
            </a:pPr>
            <a:r>
              <a:rPr lang="sr-Latn-CS" sz="2400" b="1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b="1" i="1" dirty="0">
                <a:solidFill>
                  <a:schemeClr val="accent5">
                    <a:lumMod val="25000"/>
                  </a:schemeClr>
                </a:solidFill>
                <a:latin typeface="Tahoma" charset="0"/>
                <a:sym typeface="Wingdings 3" pitchFamily="18" charset="2"/>
              </a:rPr>
              <a:t> </a:t>
            </a:r>
            <a:r>
              <a:rPr lang="sr-Latn-CS" sz="2400" b="1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b="1" i="1" baseline="-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b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vrednost</a:t>
            </a:r>
            <a:r>
              <a:rPr lang="sr-Latn-CS" sz="2400" b="1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  <a:r>
              <a:rPr lang="sr-Latn-CS" sz="2400" b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monokarboksilnih kiselina </a:t>
            </a:r>
            <a:endParaRPr lang="sr-Latn-CS" sz="2400" b="1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 eaLnBrk="0" hangingPunct="0">
              <a:buFont typeface="Wingdings 3" pitchFamily="18" charset="2"/>
              <a:buNone/>
              <a:defRPr/>
            </a:pPr>
            <a:r>
              <a:rPr lang="sr-Latn-CS" sz="2400" b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se vrlo malo menja </a:t>
            </a:r>
            <a:r>
              <a:rPr lang="sr-Latn-CS" sz="2400" b="1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sa promenom T</a:t>
            </a:r>
          </a:p>
          <a:p>
            <a:pPr algn="just" eaLnBrk="0" hangingPunct="0">
              <a:buFont typeface="Wingdings 3" pitchFamily="18" charset="2"/>
              <a:buNone/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 algn="just" eaLnBrk="0" hangingPunct="0">
              <a:buFont typeface="Wingdings 3" pitchFamily="18" charset="2"/>
              <a:buNone/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 algn="just" eaLnBrk="0" hangingPunct="0">
              <a:defRPr/>
            </a:pPr>
            <a:r>
              <a:rPr lang="en-U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				</a:t>
            </a:r>
            <a:r>
              <a:rPr lang="sr-Latn-CS" sz="2400" dirty="0">
                <a:latin typeface="Tahoma" charset="0"/>
              </a:rPr>
              <a:t> </a:t>
            </a:r>
            <a:r>
              <a:rPr lang="sr-Latn-CS" dirty="0">
                <a:latin typeface="+mj-lt"/>
              </a:rPr>
              <a:t>Slika 4-1.</a:t>
            </a:r>
            <a:r>
              <a:rPr lang="en-US" dirty="0">
                <a:latin typeface="+mj-lt"/>
              </a:rPr>
              <a:t> </a:t>
            </a:r>
            <a:r>
              <a:rPr lang="sr-Latn-CS" dirty="0">
                <a:latin typeface="+mj-lt"/>
              </a:rPr>
              <a:t>Zavisnost </a:t>
            </a:r>
            <a:r>
              <a:rPr lang="sr-Latn-CS" i="1" dirty="0">
                <a:latin typeface="+mj-lt"/>
              </a:rPr>
              <a:t>K</a:t>
            </a:r>
            <a:r>
              <a:rPr lang="sr-Latn-CS" i="1" baseline="-25000" dirty="0">
                <a:latin typeface="+mj-lt"/>
              </a:rPr>
              <a:t>k</a:t>
            </a:r>
            <a:r>
              <a:rPr lang="en-US" baseline="-25000" dirty="0">
                <a:latin typeface="+mj-lt"/>
              </a:rPr>
              <a:t> 						</a:t>
            </a:r>
            <a:r>
              <a:rPr lang="sr-Latn-CS" dirty="0">
                <a:latin typeface="+mj-lt"/>
              </a:rPr>
              <a:t>sirćetne kiseline </a:t>
            </a:r>
            <a:endParaRPr lang="en-US" dirty="0">
              <a:latin typeface="+mj-lt"/>
            </a:endParaRPr>
          </a:p>
          <a:p>
            <a:pPr algn="just" eaLnBrk="0" hangingPunct="0">
              <a:defRPr/>
            </a:pPr>
            <a:r>
              <a:rPr lang="en-US" dirty="0">
                <a:latin typeface="+mj-lt"/>
              </a:rPr>
              <a:t>					</a:t>
            </a:r>
            <a:r>
              <a:rPr lang="sr-Latn-CS" dirty="0">
                <a:latin typeface="+mj-lt"/>
              </a:rPr>
              <a:t>od temperature.</a:t>
            </a:r>
            <a:endParaRPr lang="en-US" dirty="0">
              <a:latin typeface="+mj-lt"/>
            </a:endParaRPr>
          </a:p>
          <a:p>
            <a:pPr algn="just" eaLnBrk="0" hangingPunct="0">
              <a:defRPr/>
            </a:pPr>
            <a:endParaRPr lang="en-US" sz="2400" dirty="0">
              <a:solidFill>
                <a:srgbClr val="800000"/>
              </a:solidFill>
              <a:latin typeface="Tahoma" charset="0"/>
              <a:cs typeface="Times New Roman" pitchFamily="18" charset="0"/>
            </a:endParaRPr>
          </a:p>
          <a:p>
            <a:pPr algn="just" eaLnBrk="0" hangingPunct="0">
              <a:defRPr/>
            </a:pPr>
            <a:endParaRPr lang="en-US" sz="2400" dirty="0">
              <a:solidFill>
                <a:srgbClr val="800000"/>
              </a:solidFill>
              <a:latin typeface="Tahoma" charset="0"/>
              <a:cs typeface="Times New Roman" pitchFamily="18" charset="0"/>
            </a:endParaRPr>
          </a:p>
          <a:p>
            <a:pPr algn="just" eaLnBrk="0" hangingPunct="0">
              <a:defRPr/>
            </a:pPr>
            <a:r>
              <a:rPr lang="en-U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				</a:t>
            </a:r>
          </a:p>
          <a:p>
            <a:pPr algn="just" eaLnBrk="0" hangingPunct="0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Kod fenola i njegovih derivata, 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je oko</a:t>
            </a:r>
            <a:r>
              <a:rPr lang="en-U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10,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 eaLnBrk="0" hangingPunct="0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a 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ΔS</a:t>
            </a:r>
            <a:r>
              <a:rPr lang="sr-Latn-CS" sz="2400" i="1" baseline="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0 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= -100 ± 17 JK</a:t>
            </a:r>
            <a:r>
              <a:rPr lang="sr-Latn-CS" sz="2400" i="1" baseline="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-1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mol</a:t>
            </a:r>
            <a:r>
              <a:rPr lang="sr-Latn-CS" sz="2400" i="1" baseline="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-1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na 25 ºC,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 eaLnBrk="0" hangingPunct="0">
              <a:buFont typeface="Wingdings 3" pitchFamily="18" charset="2"/>
              <a:buChar char="["/>
              <a:defRPr/>
            </a:pP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d(pK</a:t>
            </a:r>
            <a:r>
              <a:rPr lang="sr-Latn-CS" sz="2400" i="1" baseline="-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)/dT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~ -0,01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 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sym typeface="Wingdings 3" pitchFamily="18" charset="2"/>
              </a:rPr>
              <a:t>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 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opada za 0,01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         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jedinicu za svaki stepen povišenja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T </a:t>
            </a:r>
          </a:p>
          <a:p>
            <a:pPr algn="just" eaLnBrk="0" hangingPunct="0">
              <a:buFont typeface="Wingdings 3" pitchFamily="18" charset="2"/>
              <a:buChar char="["/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(fenol postaje jača kiselina</a:t>
            </a:r>
            <a:r>
              <a:rPr lang="sr-Latn-CS" sz="2400" dirty="0" smtClean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) </a:t>
            </a:r>
            <a:endParaRPr lang="sr-Latn-CS" sz="2400" dirty="0">
              <a:solidFill>
                <a:srgbClr val="800000"/>
              </a:solidFill>
              <a:latin typeface="Tahoma" charset="0"/>
              <a:cs typeface="Times New Roman" pitchFamily="18" charset="0"/>
            </a:endParaRPr>
          </a:p>
        </p:txBody>
      </p:sp>
      <p:pic>
        <p:nvPicPr>
          <p:cNvPr id="48131" name="Picture 2" descr="Slika 6 Sircetna k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05038"/>
            <a:ext cx="27352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Uticaj rastvarača na kiselinsko-bazne</a:t>
            </a:r>
            <a:b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ravnoteže</a:t>
            </a:r>
          </a:p>
        </p:txBody>
      </p:sp>
      <p:sp>
        <p:nvSpPr>
          <p:cNvPr id="49155" name="Rectangle 5"/>
          <p:cNvSpPr>
            <a:spLocks noChangeArrowheads="1"/>
          </p:cNvSpPr>
          <p:nvPr/>
        </p:nvSpPr>
        <p:spPr bwMode="auto">
          <a:xfrm>
            <a:off x="152756" y="1772816"/>
            <a:ext cx="8991244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>
                <a:cs typeface="Times New Roman" pitchFamily="18" charset="0"/>
              </a:rPr>
              <a:t>Voda </a:t>
            </a:r>
            <a:r>
              <a:rPr lang="sr-Latn-CS" sz="2400" dirty="0"/>
              <a:t>=</a:t>
            </a:r>
            <a:r>
              <a:rPr lang="sr-Latn-CS" sz="2400" dirty="0">
                <a:cs typeface="Times New Roman" pitchFamily="18" charset="0"/>
              </a:rPr>
              <a:t> najvažniji i najbolji rastvarač </a:t>
            </a:r>
            <a:r>
              <a:rPr lang="sr-Latn-CS" sz="2400" dirty="0" smtClean="0">
                <a:cs typeface="Times New Roman" pitchFamily="18" charset="0"/>
              </a:rPr>
              <a:t>za </a:t>
            </a:r>
            <a:r>
              <a:rPr lang="sr-Latn-CS" sz="2400" dirty="0">
                <a:cs typeface="Times New Roman" pitchFamily="18" charset="0"/>
              </a:rPr>
              <a:t>ispitivanje </a:t>
            </a:r>
            <a:endParaRPr lang="en-US" sz="2400" dirty="0" smtClean="0">
              <a:cs typeface="Times New Roman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cs typeface="Times New Roman" pitchFamily="18" charset="0"/>
              </a:rPr>
              <a:t>	</a:t>
            </a:r>
            <a:r>
              <a:rPr lang="en-US" sz="2400" dirty="0" smtClean="0">
                <a:cs typeface="Times New Roman" pitchFamily="18" charset="0"/>
              </a:rPr>
              <a:t>  </a:t>
            </a:r>
            <a:r>
              <a:rPr lang="sr-Latn-CS" sz="2400" dirty="0" smtClean="0">
                <a:cs typeface="Times New Roman" pitchFamily="18" charset="0"/>
              </a:rPr>
              <a:t>kiselinsko-baznih ravnoteža 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/>
              <a:t>Z</a:t>
            </a:r>
            <a:r>
              <a:rPr lang="sr-Latn-CS" sz="2400" dirty="0">
                <a:cs typeface="Times New Roman" pitchFamily="18" charset="0"/>
              </a:rPr>
              <a:t>a supstance </a:t>
            </a:r>
            <a:r>
              <a:rPr lang="sr-Latn-CS" sz="2400" dirty="0"/>
              <a:t>niske</a:t>
            </a:r>
            <a:r>
              <a:rPr lang="sr-Latn-CS" sz="2400" dirty="0">
                <a:cs typeface="Times New Roman" pitchFamily="18" charset="0"/>
              </a:rPr>
              <a:t> rastvorljivosti </a:t>
            </a:r>
            <a:r>
              <a:rPr lang="sr-Latn-CS" sz="2400" dirty="0"/>
              <a:t>ili </a:t>
            </a:r>
            <a:r>
              <a:rPr lang="sr-Latn-CS" sz="2400" dirty="0" smtClean="0"/>
              <a:t>nepogodnih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spektraln</a:t>
            </a:r>
            <a:r>
              <a:rPr lang="sr-Latn-CS" sz="2400" dirty="0"/>
              <a:t>ih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en-US" sz="2400" dirty="0" smtClean="0">
              <a:cs typeface="Times New Roman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 smtClean="0">
                <a:cs typeface="Times New Roman" pitchFamily="18" charset="0"/>
              </a:rPr>
              <a:t>karakteristika</a:t>
            </a:r>
            <a:r>
              <a:rPr lang="en-US" sz="2400" dirty="0" smtClean="0"/>
              <a:t> </a:t>
            </a:r>
            <a:r>
              <a:rPr lang="sr-Latn-CS" sz="2400" dirty="0" smtClean="0">
                <a:solidFill>
                  <a:srgbClr val="800000"/>
                </a:solidFill>
                <a:cs typeface="Times New Roman" pitchFamily="18" charset="0"/>
              </a:rPr>
              <a:t>moraju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se koristiti i drugi rastvarači.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/>
              <a:t>V</a:t>
            </a:r>
            <a:r>
              <a:rPr lang="sr-Latn-CS" sz="2400" dirty="0">
                <a:cs typeface="Times New Roman" pitchFamily="18" charset="0"/>
              </a:rPr>
              <a:t>ećina uobičajenih rastvarača ponašaju </a:t>
            </a:r>
            <a:r>
              <a:rPr lang="sr-Latn-CS" sz="2400" dirty="0"/>
              <a:t>se </a:t>
            </a:r>
            <a:r>
              <a:rPr lang="sr-Latn-CS" sz="2400" dirty="0">
                <a:cs typeface="Times New Roman" pitchFamily="18" charset="0"/>
              </a:rPr>
              <a:t>kao kiseline i/ili baze, 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>
                <a:cs typeface="Times New Roman" pitchFamily="18" charset="0"/>
              </a:rPr>
              <a:t>imaju različite dielektrične konstante i različitu moć solvatacije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dirty="0">
                <a:sym typeface="Wingdings 3" pitchFamily="18" charset="2"/>
              </a:rPr>
              <a:t> </a:t>
            </a:r>
            <a:r>
              <a:rPr lang="sr-Latn-CS" sz="2400" dirty="0">
                <a:cs typeface="Times New Roman" pitchFamily="18" charset="0"/>
              </a:rPr>
              <a:t>utiču na aktivitet</a:t>
            </a: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i pokretljivost jona. 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>
                <a:sym typeface="Wingdings 3" pitchFamily="18" charset="2"/>
              </a:rPr>
              <a:t></a:t>
            </a:r>
            <a:r>
              <a:rPr lang="sr-Latn-CS" sz="2400" b="1" dirty="0"/>
              <a:t>Z</a:t>
            </a:r>
            <a:r>
              <a:rPr lang="sr-Latn-CS" sz="2400" b="1" dirty="0">
                <a:cs typeface="Times New Roman" pitchFamily="18" charset="0"/>
              </a:rPr>
              <a:t>načajn</a:t>
            </a:r>
            <a:r>
              <a:rPr lang="sr-Latn-CS" sz="2400" b="1" dirty="0"/>
              <a:t>a</a:t>
            </a:r>
            <a:r>
              <a:rPr lang="sr-Latn-CS" sz="2400" b="1" dirty="0">
                <a:cs typeface="Times New Roman" pitchFamily="18" charset="0"/>
              </a:rPr>
              <a:t> ulog</a:t>
            </a:r>
            <a:r>
              <a:rPr lang="sr-Latn-CS" sz="2400" b="1" dirty="0"/>
              <a:t>a rastvarača </a:t>
            </a:r>
            <a:r>
              <a:rPr lang="sr-Latn-CS" sz="2400" dirty="0">
                <a:cs typeface="Times New Roman" pitchFamily="18" charset="0"/>
              </a:rPr>
              <a:t>u većini </a:t>
            </a:r>
            <a:r>
              <a:rPr lang="sr-Latn-CS" sz="2400" i="1" dirty="0">
                <a:cs typeface="Times New Roman" pitchFamily="18" charset="0"/>
              </a:rPr>
              <a:t>k-b</a:t>
            </a:r>
            <a:r>
              <a:rPr lang="sr-Latn-CS" sz="2400" dirty="0">
                <a:cs typeface="Times New Roman" pitchFamily="18" charset="0"/>
              </a:rPr>
              <a:t> reakcija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Nivelirajući i diferencirajući efekat</a:t>
            </a:r>
            <a:b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rastvarača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304800" y="1916113"/>
            <a:ext cx="823118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Rastvarači koji se ponašaju kao donori protona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(npr. glacijalna sirćetna i sumporna kiselina)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=</a:t>
            </a:r>
          </a:p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=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kiseli ili protogeni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>
              <a:defRPr/>
            </a:pP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R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astvarači koji su proton akceptori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(npr. tečni amonijak i etilen-diamin)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=</a:t>
            </a: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=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bazni ili protofilni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Rastvarači, koji su sposobni i da primaju i da odaju protone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(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vod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a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ili alkohol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)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=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amfiprotični (amfoliti ili amfoterni)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971550" y="620713"/>
            <a:ext cx="6313488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/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Svi podležu autoprotolizi pri čemu nastaju </a:t>
            </a:r>
            <a:endParaRPr lang="sr-Latn-CS" sz="2400">
              <a:solidFill>
                <a:srgbClr val="663300"/>
              </a:solidFill>
            </a:endParaRPr>
          </a:p>
          <a:p>
            <a:pPr indent="449263"/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liat (</a:t>
            </a:r>
            <a:r>
              <a:rPr lang="sr-Latn-CS" sz="2400" i="1">
                <a:solidFill>
                  <a:srgbClr val="663300"/>
                </a:solidFill>
                <a:cs typeface="Times New Roman" pitchFamily="18" charset="0"/>
              </a:rPr>
              <a:t>Sˉ 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) i lionijum (</a:t>
            </a:r>
            <a:r>
              <a:rPr lang="sr-Latn-CS" sz="2400" i="1">
                <a:solidFill>
                  <a:srgbClr val="663300"/>
                </a:solidFill>
                <a:cs typeface="Times New Roman" pitchFamily="18" charset="0"/>
              </a:rPr>
              <a:t>SH</a:t>
            </a:r>
            <a:r>
              <a:rPr lang="sr-Latn-CS" sz="2400" i="1" baseline="-30000">
                <a:solidFill>
                  <a:srgbClr val="663300"/>
                </a:solidFill>
                <a:cs typeface="Times New Roman" pitchFamily="18" charset="0"/>
              </a:rPr>
              <a:t>2</a:t>
            </a:r>
            <a:r>
              <a:rPr lang="sr-Latn-CS" sz="2400" i="1" baseline="30000">
                <a:solidFill>
                  <a:srgbClr val="663300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) jon:</a:t>
            </a:r>
          </a:p>
          <a:p>
            <a:pPr indent="449263" eaLnBrk="0" hangingPunct="0"/>
            <a:endParaRPr lang="sr-Latn-CS">
              <a:solidFill>
                <a:srgbClr val="663300"/>
              </a:solidFill>
            </a:endParaRPr>
          </a:p>
        </p:txBody>
      </p:sp>
      <p:sp>
        <p:nvSpPr>
          <p:cNvPr id="51203" name="Rectangle 5"/>
          <p:cNvSpPr>
            <a:spLocks noChangeArrowheads="1"/>
          </p:cNvSpPr>
          <p:nvPr/>
        </p:nvSpPr>
        <p:spPr bwMode="auto">
          <a:xfrm>
            <a:off x="1476375" y="1989138"/>
            <a:ext cx="6673850" cy="1800225"/>
          </a:xfrm>
          <a:prstGeom prst="rect">
            <a:avLst/>
          </a:prstGeom>
          <a:solidFill>
            <a:srgbClr val="F2DBAC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800" i="1" dirty="0">
                <a:cs typeface="Times New Roman" pitchFamily="18" charset="0"/>
              </a:rPr>
              <a:t>2SH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SH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Sˉ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just" eaLnBrk="0" hangingPunct="0"/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OHˉ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just" eaLnBrk="0" hangingPunct="0"/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2CH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COOH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dirty="0">
                <a:cs typeface="Times New Roman" pitchFamily="18" charset="0"/>
              </a:rPr>
              <a:t> </a:t>
            </a:r>
            <a:r>
              <a:rPr lang="sr-Latn-CS" sz="2800" i="1" dirty="0">
                <a:cs typeface="Times New Roman" pitchFamily="18" charset="0"/>
              </a:rPr>
              <a:t>CH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COOH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CH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COOˉ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just" eaLnBrk="0" hangingPunct="0"/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800" i="1" dirty="0">
                <a:cs typeface="Times New Roman" pitchFamily="18" charset="0"/>
              </a:rPr>
              <a:t> 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ˉ.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endParaRPr lang="sr-Latn-CS" sz="28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684213" y="4365625"/>
            <a:ext cx="82788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Rastvarači koji ne mogu niti da gube niti da primaju proton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(npr. ugljovodonici) nazivaju se inertni.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84213" y="549275"/>
            <a:ext cx="7464425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Bazni rastvarači niveliraju jačinu kiselina koje su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jače od njihovog lionijum-jona,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a diferenciraju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jačinu kiselina koje su slabije od lionijum-jona.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Kiseli rastvarači niveliraju jačinu baza koje su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jače od njihovog liat-jona, a diferenciraju jačinu baza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koje su slabije od njihovog liat-jona.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</p:txBody>
      </p:sp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1116013" y="3860800"/>
            <a:ext cx="6985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400">
                <a:solidFill>
                  <a:srgbClr val="006600"/>
                </a:solidFill>
              </a:rPr>
              <a:t>V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oden</a:t>
            </a:r>
            <a:r>
              <a:rPr lang="sr-Latn-CS" sz="2400">
                <a:solidFill>
                  <a:srgbClr val="006600"/>
                </a:solidFill>
              </a:rPr>
              <a:t>i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 rastvor</a:t>
            </a:r>
            <a:r>
              <a:rPr lang="sr-Latn-CS" sz="2400">
                <a:solidFill>
                  <a:srgbClr val="006600"/>
                </a:solidFill>
              </a:rPr>
              <a:t>: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 najjača kiselina je H</a:t>
            </a:r>
            <a:r>
              <a:rPr lang="sr-Latn-CS" sz="2400" baseline="-30000">
                <a:solidFill>
                  <a:srgbClr val="006600"/>
                </a:solidFill>
                <a:cs typeface="Times New Roman" pitchFamily="18" charset="0"/>
              </a:rPr>
              <a:t>3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O</a:t>
            </a:r>
            <a:r>
              <a:rPr lang="sr-Latn-CS" sz="2400" baseline="30000">
                <a:solidFill>
                  <a:srgbClr val="006600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-jon, </a:t>
            </a:r>
            <a:endParaRPr lang="sr-Latn-CS" sz="2400">
              <a:solidFill>
                <a:srgbClr val="006600"/>
              </a:solidFill>
            </a:endParaRPr>
          </a:p>
          <a:p>
            <a:pPr algn="just"/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a najjača baza OHˉ-jon</a:t>
            </a:r>
            <a:r>
              <a:rPr lang="sr-Latn-CS" sz="2400">
                <a:solidFill>
                  <a:srgbClr val="006600"/>
                </a:solidFill>
              </a:rPr>
              <a:t> </a:t>
            </a:r>
            <a:r>
              <a:rPr lang="sr-Latn-CS" sz="2400">
                <a:solidFill>
                  <a:srgbClr val="006600"/>
                </a:solidFill>
                <a:sym typeface="Wingdings 3" pitchFamily="18" charset="2"/>
              </a:rPr>
              <a:t> 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sve „jake kiseline“ </a:t>
            </a:r>
            <a:endParaRPr lang="sr-Latn-CS" sz="2400">
              <a:solidFill>
                <a:srgbClr val="006600"/>
              </a:solidFill>
            </a:endParaRPr>
          </a:p>
          <a:p>
            <a:pPr algn="just"/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kvantitativno predaju proton vodi i niveliraju se do jačine H</a:t>
            </a:r>
            <a:r>
              <a:rPr lang="sr-Latn-CS" sz="2400" baseline="-30000">
                <a:solidFill>
                  <a:srgbClr val="006600"/>
                </a:solidFill>
                <a:cs typeface="Times New Roman" pitchFamily="18" charset="0"/>
              </a:rPr>
              <a:t>3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O</a:t>
            </a:r>
            <a:r>
              <a:rPr lang="sr-Latn-CS" sz="2400" baseline="30000">
                <a:solidFill>
                  <a:srgbClr val="006600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-jona, a jake baze primaju proton od vode i niveliraju se na jačinu OHˉ-jona. </a:t>
            </a:r>
            <a:endParaRPr lang="sr-Latn-CS" sz="2400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81" name="Group 173"/>
          <p:cNvGraphicFramePr>
            <a:graphicFrameLocks noGrp="1"/>
          </p:cNvGraphicFramePr>
          <p:nvPr/>
        </p:nvGraphicFramePr>
        <p:xfrm>
          <a:off x="755650" y="1412875"/>
          <a:ext cx="7848600" cy="3962400"/>
        </p:xfrm>
        <a:graphic>
          <a:graphicData uri="http://schemas.openxmlformats.org/drawingml/2006/table">
            <a:tbl>
              <a:tblPr/>
              <a:tblGrid>
                <a:gridCol w="2087563"/>
                <a:gridCol w="2016125"/>
                <a:gridCol w="1657350"/>
                <a:gridCol w="2087562"/>
              </a:tblGrid>
              <a:tr h="3048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UTICAJ KISELOSTI RASTVARAČA NA JAČINU KISELINA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Rastvarač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Jake kiseline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Umereno jake kiseline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Baze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Voda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, H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HCl, HNO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Etanol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, H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Aceton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, H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HCl, HNO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, H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Protolitičke ravnoteže i dielektrična</a:t>
            </a:r>
            <a:b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konstanta rastvarača</a:t>
            </a:r>
          </a:p>
        </p:txBody>
      </p:sp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928688" y="1643063"/>
            <a:ext cx="7499350" cy="1373187"/>
          </a:xfrm>
          <a:prstGeom prst="rect">
            <a:avLst/>
          </a:prstGeom>
          <a:solidFill>
            <a:srgbClr val="F2DBAC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800" i="1" dirty="0"/>
              <a:t>	    </a:t>
            </a:r>
            <a:r>
              <a:rPr lang="sr-Latn-CS" sz="2800" i="1" dirty="0">
                <a:cs typeface="Times New Roman" pitchFamily="18" charset="0"/>
              </a:rPr>
              <a:t>jonizacija	  disocijacija</a:t>
            </a:r>
            <a:endParaRPr lang="sr-Latn-CS" sz="2800" i="1" dirty="0"/>
          </a:p>
          <a:p>
            <a:pPr algn="just" eaLnBrk="0" hangingPunct="0"/>
            <a:r>
              <a:rPr lang="sr-Latn-CS" sz="2800" i="1" dirty="0">
                <a:cs typeface="Times New Roman" pitchFamily="18" charset="0"/>
              </a:rPr>
              <a:t>HA + SH     </a:t>
            </a:r>
            <a:r>
              <a:rPr lang="sr-Latn-CS" sz="2800" i="1" dirty="0"/>
              <a:t>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dirty="0">
                <a:cs typeface="Times New Roman" pitchFamily="18" charset="0"/>
              </a:rPr>
              <a:t> </a:t>
            </a:r>
            <a:r>
              <a:rPr lang="sr-Latn-CS" sz="2800" i="1" dirty="0">
                <a:cs typeface="Times New Roman" pitchFamily="18" charset="0"/>
              </a:rPr>
              <a:t> 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sym typeface="Wingdings 3" pitchFamily="18" charset="2"/>
              </a:rPr>
              <a:t> 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SH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-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</a:t>
            </a:r>
            <a:r>
              <a:rPr lang="sr-Latn-CS" sz="2800" i="1" dirty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dirty="0">
                <a:cs typeface="Times New Roman" pitchFamily="18" charset="0"/>
              </a:rPr>
              <a:t> </a:t>
            </a:r>
            <a:r>
              <a:rPr lang="sr-Latn-CS" sz="2800" i="1" dirty="0">
                <a:cs typeface="Times New Roman" pitchFamily="18" charset="0"/>
              </a:rPr>
              <a:t> 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SH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A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-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	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just" eaLnBrk="0" hangingPunct="0"/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2800" i="1" dirty="0">
                <a:latin typeface="Times New Roman" pitchFamily="18" charset="0"/>
                <a:sym typeface="Wingdings 3" pitchFamily="18" charset="2"/>
              </a:rPr>
              <a:t>     	 	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jonski par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611560" y="2996952"/>
            <a:ext cx="8126413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Stepen jonizacije zavisi od relativne jačine konjugovanih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en-U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-b parova kiseline (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HA/Aˉ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) i rastvarača (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SH</a:t>
            </a:r>
            <a:r>
              <a:rPr lang="sr-Latn-CS" sz="2400" i="1" baseline="-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2</a:t>
            </a:r>
            <a:r>
              <a:rPr lang="sr-Latn-CS" sz="2400" i="1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+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/SH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)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.</a:t>
            </a:r>
          </a:p>
          <a:p>
            <a:pPr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Disocijacija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 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jonskog para zavisi od naelektrisanja 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jonskog para i dielektrične konstante rastvarača, ε.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 </a:t>
            </a:r>
          </a:p>
        </p:txBody>
      </p:sp>
      <p:sp>
        <p:nvSpPr>
          <p:cNvPr id="54277" name="TextBox 4"/>
          <p:cNvSpPr txBox="1">
            <a:spLocks noChangeArrowheads="1"/>
          </p:cNvSpPr>
          <p:nvPr/>
        </p:nvSpPr>
        <p:spPr bwMode="auto">
          <a:xfrm>
            <a:off x="611560" y="5011341"/>
            <a:ext cx="739228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cs typeface="Times New Roman" pitchFamily="18" charset="0"/>
              </a:rPr>
              <a:t>Npr</a:t>
            </a:r>
            <a:r>
              <a:rPr lang="en-US" sz="2400" dirty="0">
                <a:cs typeface="Times New Roman" pitchFamily="18" charset="0"/>
              </a:rPr>
              <a:t>.</a:t>
            </a:r>
            <a:r>
              <a:rPr lang="sr-Latn-CS" sz="2400" dirty="0">
                <a:cs typeface="Times New Roman" pitchFamily="18" charset="0"/>
              </a:rPr>
              <a:t> sirćetna kiselina u vodi (ε = 78,5) ima 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4,75, </a:t>
            </a:r>
            <a:endParaRPr lang="sr-Latn-CS" sz="2400" dirty="0"/>
          </a:p>
          <a:p>
            <a:r>
              <a:rPr lang="sr-Latn-CS" sz="2400" dirty="0">
                <a:cs typeface="Times New Roman" pitchFamily="18" charset="0"/>
              </a:rPr>
              <a:t>dok u alkoholu (ε = 24,3) postaje slabija, 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= </a:t>
            </a:r>
            <a:r>
              <a:rPr lang="sr-Latn-CS" sz="2400" dirty="0" smtClean="0">
                <a:cs typeface="Times New Roman" pitchFamily="18" charset="0"/>
              </a:rPr>
              <a:t>10,3</a:t>
            </a:r>
            <a:endParaRPr lang="en-US" sz="2400" dirty="0" smtClean="0">
              <a:cs typeface="Times New Roman" pitchFamily="18" charset="0"/>
            </a:endParaRPr>
          </a:p>
          <a:p>
            <a:endParaRPr lang="en-US" sz="2400" dirty="0" smtClean="0">
              <a:cs typeface="Times New Roman" pitchFamily="18" charset="0"/>
            </a:endParaRPr>
          </a:p>
          <a:p>
            <a:r>
              <a:rPr lang="sr-Latn-CS" sz="2400" dirty="0" smtClean="0">
                <a:cs typeface="Times New Roman" pitchFamily="18" charset="0"/>
              </a:rPr>
              <a:t>ε </a:t>
            </a:r>
            <a:r>
              <a:rPr lang="en-US" sz="2400" dirty="0" smtClean="0">
                <a:cs typeface="Times New Roman" pitchFamily="18" charset="0"/>
              </a:rPr>
              <a:t>&gt;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40 </a:t>
            </a:r>
            <a:r>
              <a:rPr lang="en-US" sz="2400" dirty="0" smtClean="0">
                <a:cs typeface="Times New Roman" pitchFamily="18" charset="0"/>
                <a:sym typeface="Wingdings 3"/>
              </a:rPr>
              <a:t> </a:t>
            </a:r>
            <a:r>
              <a:rPr lang="en-US" sz="2400" dirty="0" err="1" smtClean="0">
                <a:cs typeface="Times New Roman" pitchFamily="18" charset="0"/>
                <a:sym typeface="Wingdings 3"/>
              </a:rPr>
              <a:t>disocijacija</a:t>
            </a:r>
            <a:r>
              <a:rPr lang="en-US" sz="2400" dirty="0" smtClean="0">
                <a:cs typeface="Times New Roman" pitchFamily="18" charset="0"/>
                <a:sym typeface="Wingdings 3"/>
              </a:rPr>
              <a:t>; </a:t>
            </a:r>
            <a:r>
              <a:rPr lang="sr-Latn-CS" sz="2400" dirty="0" smtClean="0">
                <a:cs typeface="Times New Roman" pitchFamily="18" charset="0"/>
              </a:rPr>
              <a:t>ε </a:t>
            </a:r>
            <a:r>
              <a:rPr lang="en-US" sz="2400" dirty="0" smtClean="0">
                <a:cs typeface="Times New Roman" pitchFamily="18" charset="0"/>
              </a:rPr>
              <a:t>&lt;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10 </a:t>
            </a:r>
            <a:r>
              <a:rPr lang="en-US" sz="2400" dirty="0" smtClean="0">
                <a:cs typeface="Times New Roman" pitchFamily="18" charset="0"/>
                <a:sym typeface="Wingdings 3"/>
              </a:rPr>
              <a:t> </a:t>
            </a:r>
            <a:r>
              <a:rPr lang="en-US" sz="2400" dirty="0" err="1" smtClean="0">
                <a:cs typeface="Times New Roman" pitchFamily="18" charset="0"/>
                <a:sym typeface="Wingdings 3"/>
              </a:rPr>
              <a:t>jonski</a:t>
            </a:r>
            <a:r>
              <a:rPr lang="en-US" sz="2400" dirty="0" smtClean="0">
                <a:cs typeface="Times New Roman" pitchFamily="18" charset="0"/>
                <a:sym typeface="Wingdings 3"/>
              </a:rPr>
              <a:t> </a:t>
            </a:r>
            <a:r>
              <a:rPr lang="en-US" sz="2400" dirty="0" err="1" smtClean="0">
                <a:cs typeface="Times New Roman" pitchFamily="18" charset="0"/>
                <a:sym typeface="Wingdings 3"/>
              </a:rPr>
              <a:t>parovi</a:t>
            </a:r>
            <a:endParaRPr lang="sr-Latn-C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Metode za određivanje kiselinskih</a:t>
            </a:r>
            <a:b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konstanti</a:t>
            </a:r>
          </a:p>
        </p:txBody>
      </p:sp>
      <p:sp>
        <p:nvSpPr>
          <p:cNvPr id="55299" name="Rectangle 5"/>
          <p:cNvSpPr>
            <a:spLocks noChangeArrowheads="1"/>
          </p:cNvSpPr>
          <p:nvPr/>
        </p:nvSpPr>
        <p:spPr bwMode="auto">
          <a:xfrm>
            <a:off x="539552" y="2204864"/>
            <a:ext cx="8171019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dirty="0">
                <a:cs typeface="Times New Roman" pitchFamily="18" charset="0"/>
              </a:rPr>
              <a:t>Izbor metode obično zavisi od postupka</a:t>
            </a: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za određivanje </a:t>
            </a:r>
            <a:endParaRPr lang="sr-Latn-CS" sz="24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dirty="0">
                <a:cs typeface="Times New Roman" pitchFamily="18" charset="0"/>
              </a:rPr>
              <a:t>molskog odnosa konjugovanog </a:t>
            </a:r>
            <a:r>
              <a:rPr lang="sr-Latn-CS" sz="2400" b="1" dirty="0">
                <a:cs typeface="Times New Roman" pitchFamily="18" charset="0"/>
              </a:rPr>
              <a:t>kis</a:t>
            </a:r>
            <a:r>
              <a:rPr lang="en-US" sz="2400" b="1" dirty="0" err="1">
                <a:cs typeface="Times New Roman" pitchFamily="18" charset="0"/>
              </a:rPr>
              <a:t>elinsko</a:t>
            </a:r>
            <a:r>
              <a:rPr lang="sr-Latn-CS" sz="2400" b="1" dirty="0">
                <a:cs typeface="Times New Roman" pitchFamily="18" charset="0"/>
              </a:rPr>
              <a:t>-baznog </a:t>
            </a:r>
            <a:r>
              <a:rPr lang="sr-Latn-CS" sz="2400" dirty="0">
                <a:cs typeface="Times New Roman" pitchFamily="18" charset="0"/>
              </a:rPr>
              <a:t>para </a:t>
            </a:r>
            <a:endParaRPr lang="sr-Latn-CS" sz="24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dirty="0">
                <a:cs typeface="Times New Roman" pitchFamily="18" charset="0"/>
              </a:rPr>
              <a:t>pri određenoj kiselosti</a:t>
            </a: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rastvora.</a:t>
            </a:r>
            <a:endParaRPr lang="sr-Latn-CS" sz="24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sr-Latn-CS" sz="24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dirty="0">
                <a:solidFill>
                  <a:srgbClr val="663300"/>
                </a:solidFill>
              </a:rPr>
              <a:t>V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ećina metoda omogućava vrlo precizno određivanje ovog </a:t>
            </a:r>
            <a:endParaRPr lang="sr-Latn-CS" sz="2400" dirty="0">
              <a:solidFill>
                <a:srgbClr val="6633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odnosa </a:t>
            </a:r>
            <a:r>
              <a:rPr lang="sr-Latn-CS" sz="2400" dirty="0">
                <a:solidFill>
                  <a:srgbClr val="663300"/>
                </a:solidFill>
              </a:rPr>
              <a:t> </a:t>
            </a:r>
            <a:r>
              <a:rPr lang="sr-Latn-CS" sz="2400" dirty="0">
                <a:solidFill>
                  <a:srgbClr val="663300"/>
                </a:solidFill>
                <a:sym typeface="Wingdings 3" pitchFamily="18" charset="2"/>
              </a:rPr>
              <a:t> 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pouzdanost </a:t>
            </a:r>
            <a:r>
              <a:rPr lang="sr-Latn-CS" sz="2400" dirty="0" smtClean="0">
                <a:solidFill>
                  <a:srgbClr val="663300"/>
                </a:solidFill>
                <a:cs typeface="Times New Roman" pitchFamily="18" charset="0"/>
              </a:rPr>
              <a:t>dobi</a:t>
            </a:r>
            <a:r>
              <a:rPr lang="en-US" sz="2400" dirty="0" smtClean="0">
                <a:solidFill>
                  <a:srgbClr val="663300"/>
                </a:solidFill>
                <a:cs typeface="Times New Roman" pitchFamily="18" charset="0"/>
              </a:rPr>
              <a:t>j</a:t>
            </a:r>
            <a:r>
              <a:rPr lang="sr-Latn-CS" sz="2400" dirty="0" smtClean="0">
                <a:solidFill>
                  <a:srgbClr val="663300"/>
                </a:solidFill>
                <a:cs typeface="Times New Roman" pitchFamily="18" charset="0"/>
              </a:rPr>
              <a:t>enih 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konstanti zavisi od </a:t>
            </a:r>
            <a:endParaRPr lang="sr-Latn-CS" sz="2400" dirty="0">
              <a:solidFill>
                <a:srgbClr val="6633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b="1" dirty="0">
                <a:solidFill>
                  <a:srgbClr val="663300"/>
                </a:solidFill>
              </a:rPr>
              <a:t>t</a:t>
            </a:r>
            <a:r>
              <a:rPr lang="sr-Latn-CS" sz="2400" b="1" dirty="0">
                <a:solidFill>
                  <a:srgbClr val="663300"/>
                </a:solidFill>
                <a:cs typeface="Times New Roman" pitchFamily="18" charset="0"/>
              </a:rPr>
              <a:t>ačno</a:t>
            </a:r>
            <a:r>
              <a:rPr lang="sr-Latn-CS" sz="2400" b="1" dirty="0">
                <a:solidFill>
                  <a:srgbClr val="663300"/>
                </a:solidFill>
              </a:rPr>
              <a:t>sti </a:t>
            </a:r>
            <a:r>
              <a:rPr lang="sr-Latn-CS" sz="2400" b="1" dirty="0">
                <a:solidFill>
                  <a:srgbClr val="663300"/>
                </a:solidFill>
                <a:cs typeface="Times New Roman" pitchFamily="18" charset="0"/>
              </a:rPr>
              <a:t>meren</a:t>
            </a:r>
            <a:r>
              <a:rPr lang="sr-Latn-CS" sz="2400" b="1" dirty="0">
                <a:solidFill>
                  <a:srgbClr val="663300"/>
                </a:solidFill>
              </a:rPr>
              <a:t>j</a:t>
            </a:r>
            <a:r>
              <a:rPr lang="sr-Latn-CS" sz="2400" b="1" dirty="0">
                <a:solidFill>
                  <a:srgbClr val="663300"/>
                </a:solidFill>
                <a:cs typeface="Times New Roman" pitchFamily="18" charset="0"/>
              </a:rPr>
              <a:t>a kiselost</a:t>
            </a:r>
            <a:r>
              <a:rPr lang="sr-Latn-CS" sz="2400" b="1" dirty="0">
                <a:solidFill>
                  <a:srgbClr val="663300"/>
                </a:solidFill>
              </a:rPr>
              <a:t>i</a:t>
            </a:r>
            <a:r>
              <a:rPr lang="sr-Latn-CS" sz="2400" b="1" dirty="0">
                <a:solidFill>
                  <a:srgbClr val="663300"/>
                </a:solidFill>
                <a:cs typeface="Times New Roman" pitchFamily="18" charset="0"/>
              </a:rPr>
              <a:t> rastvora</a:t>
            </a:r>
            <a:r>
              <a:rPr lang="sr-Latn-CS" sz="1200" dirty="0">
                <a:solidFill>
                  <a:srgbClr val="663300"/>
                </a:solidFill>
                <a:cs typeface="Times New Roman" pitchFamily="18" charset="0"/>
              </a:rPr>
              <a:t>.</a:t>
            </a:r>
            <a:r>
              <a:rPr lang="sr-Latn-CS" sz="900" dirty="0">
                <a:solidFill>
                  <a:srgbClr val="663300"/>
                </a:solidFill>
              </a:rPr>
              <a:t> </a:t>
            </a:r>
            <a:endParaRPr lang="sr-Latn-CS" dirty="0">
              <a:solidFill>
                <a:srgbClr val="6633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692275" y="549275"/>
          <a:ext cx="4124325" cy="474663"/>
        </p:xfrm>
        <a:graphic>
          <a:graphicData uri="http://schemas.openxmlformats.org/presentationml/2006/ole">
            <p:oleObj spid="_x0000_s28674" name="Equation" r:id="rId3" imgW="2066138" imgH="237609" progId="Equation.3">
              <p:embed/>
            </p:oleObj>
          </a:graphicData>
        </a:graphic>
      </p:graphicFrame>
      <p:sp>
        <p:nvSpPr>
          <p:cNvPr id="28676" name="Rectangle 10"/>
          <p:cNvSpPr>
            <a:spLocks noChangeArrowheads="1"/>
          </p:cNvSpPr>
          <p:nvPr/>
        </p:nvSpPr>
        <p:spPr bwMode="auto">
          <a:xfrm>
            <a:off x="463550" y="1628775"/>
            <a:ext cx="868045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D</a:t>
            </a:r>
            <a:r>
              <a:rPr lang="sr-Latn-CS" sz="2400">
                <a:cs typeface="Times New Roman" pitchFamily="18" charset="0"/>
              </a:rPr>
              <a:t>obija se merenjem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u elementima bez difuzionog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potencijala sa elektrodama reverzibilnim u odnosu na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vodonične i hloridne jone.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Preciznost do ±0,001 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-jedinice. </a:t>
            </a:r>
            <a:endParaRPr lang="sr-Latn-CS" sz="2400"/>
          </a:p>
          <a:p>
            <a:r>
              <a:rPr lang="sr-Latn-CS" sz="2400"/>
              <a:t>Z</a:t>
            </a:r>
            <a:r>
              <a:rPr lang="sr-Latn-CS" sz="2400">
                <a:cs typeface="Times New Roman" pitchFamily="18" charset="0"/>
              </a:rPr>
              <a:t>a merenje kiselosti rastvora primenjuju </a:t>
            </a:r>
            <a:r>
              <a:rPr lang="sr-Latn-CS" sz="2400"/>
              <a:t>se </a:t>
            </a:r>
            <a:r>
              <a:rPr lang="sr-Latn-CS" sz="2400">
                <a:cs typeface="Times New Roman" pitchFamily="18" charset="0"/>
              </a:rPr>
              <a:t>praktično pogodniji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elementi (pH-metri) sa difuzionim potencijalom i elektrodnim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parom staklena/kalomelova elektroda.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Ovako izmerena kiselost rastvora izražava se praktičnom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pH-jedinicom kiselosti. </a:t>
            </a:r>
            <a:endParaRPr lang="sr-Latn-CS" sz="2400"/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2411413" y="5445125"/>
          <a:ext cx="4578350" cy="474663"/>
        </p:xfrm>
        <a:graphic>
          <a:graphicData uri="http://schemas.openxmlformats.org/presentationml/2006/ole">
            <p:oleObj spid="_x0000_s28675" name="Equation" r:id="rId4" imgW="2294709" imgH="237609" progId="Equation.3">
              <p:embed/>
            </p:oleObj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ChangeArrowheads="1"/>
          </p:cNvSpPr>
          <p:nvPr/>
        </p:nvSpPr>
        <p:spPr bwMode="auto">
          <a:xfrm>
            <a:off x="611188" y="899508"/>
            <a:ext cx="7949292" cy="1569660"/>
          </a:xfrm>
          <a:prstGeom prst="rect">
            <a:avLst/>
          </a:prstGeom>
          <a:solidFill>
            <a:srgbClr val="EAEDC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</a:rPr>
              <a:t>Praktična skala kiselosti pokriva pH-interval od 2 do 12, </a:t>
            </a:r>
            <a:endParaRPr lang="sr-Latn-CS" sz="2400" dirty="0"/>
          </a:p>
          <a:p>
            <a:r>
              <a:rPr lang="sr-Latn-CS" sz="2400" dirty="0"/>
              <a:t>P</a:t>
            </a:r>
            <a:r>
              <a:rPr lang="sr-Latn-CS" sz="2400" dirty="0">
                <a:cs typeface="Times New Roman" pitchFamily="18" charset="0"/>
              </a:rPr>
              <a:t>reciznost određenih konstanti</a:t>
            </a:r>
            <a:r>
              <a:rPr lang="sr-Latn-CS" sz="2400" dirty="0"/>
              <a:t>: </a:t>
            </a:r>
            <a:r>
              <a:rPr lang="sr-Latn-CS" sz="2400" dirty="0">
                <a:cs typeface="Times New Roman" pitchFamily="18" charset="0"/>
              </a:rPr>
              <a:t>oko ±0,003 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-jedinice. </a:t>
            </a:r>
            <a:endParaRPr lang="sr-Latn-CS" sz="2400" dirty="0"/>
          </a:p>
          <a:p>
            <a:r>
              <a:rPr lang="sr-Latn-CS" sz="2400" dirty="0">
                <a:cs typeface="Times New Roman" pitchFamily="18" charset="0"/>
              </a:rPr>
              <a:t>Van ove oblasti tačnost pH-merenja postaje nesigurna</a:t>
            </a:r>
            <a:r>
              <a:rPr lang="sr-Latn-CS" sz="2400" dirty="0"/>
              <a:t>.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  <a:p>
            <a:r>
              <a:rPr lang="sr-Latn-CS" sz="2400" dirty="0" smtClean="0">
                <a:sym typeface="Wingdings 3"/>
              </a:rPr>
              <a:t></a:t>
            </a:r>
            <a:r>
              <a:rPr lang="en-US" sz="2400" dirty="0" smtClean="0">
                <a:sym typeface="Wingdings 3"/>
              </a:rPr>
              <a:t> </a:t>
            </a:r>
            <a:r>
              <a:rPr lang="sr-Latn-CS" sz="2400" dirty="0" smtClean="0">
                <a:cs typeface="Times New Roman" pitchFamily="18" charset="0"/>
              </a:rPr>
              <a:t>koriste </a:t>
            </a:r>
            <a:r>
              <a:rPr lang="sr-Latn-CS" sz="2400" dirty="0">
                <a:cs typeface="Times New Roman" pitchFamily="18" charset="0"/>
              </a:rPr>
              <a:t>se druge skale kis</a:t>
            </a:r>
            <a:r>
              <a:rPr lang="sr-Latn-CS" sz="2400" dirty="0"/>
              <a:t>e</a:t>
            </a:r>
            <a:r>
              <a:rPr lang="sr-Latn-CS" sz="2400" dirty="0">
                <a:cs typeface="Times New Roman" pitchFamily="18" charset="0"/>
              </a:rPr>
              <a:t>losti</a:t>
            </a:r>
            <a:r>
              <a:rPr lang="sr-Latn-CS" sz="2400" dirty="0"/>
              <a:t> </a:t>
            </a:r>
          </a:p>
        </p:txBody>
      </p:sp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684213" y="3155048"/>
            <a:ext cx="7785100" cy="310854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 dirty="0"/>
              <a:t>D</a:t>
            </a:r>
            <a:r>
              <a:rPr lang="sr-Latn-CS" sz="2400" dirty="0">
                <a:cs typeface="Times New Roman" pitchFamily="18" charset="0"/>
              </a:rPr>
              <a:t>ve opšte grupe </a:t>
            </a:r>
            <a:r>
              <a:rPr lang="sr-Latn-CS" sz="2400" dirty="0"/>
              <a:t>(p</a:t>
            </a:r>
            <a:r>
              <a:rPr lang="sr-Latn-CS" sz="2400" dirty="0">
                <a:cs typeface="Times New Roman" pitchFamily="18" charset="0"/>
              </a:rPr>
              <a:t>rema postupku za određivanje </a:t>
            </a:r>
            <a:endParaRPr lang="sr-Latn-CS" sz="2400" dirty="0"/>
          </a:p>
          <a:p>
            <a:r>
              <a:rPr lang="sr-Latn-CS" sz="2400" dirty="0">
                <a:cs typeface="Times New Roman" pitchFamily="18" charset="0"/>
              </a:rPr>
              <a:t>molskog odnosa konjugovanog kiselinsko-baznog para</a:t>
            </a:r>
            <a:r>
              <a:rPr lang="sr-Latn-CS" sz="2400" dirty="0"/>
              <a:t>)</a:t>
            </a:r>
            <a:r>
              <a:rPr lang="sr-Latn-CS" sz="2400" dirty="0">
                <a:cs typeface="Times New Roman" pitchFamily="18" charset="0"/>
              </a:rPr>
              <a:t>:</a:t>
            </a:r>
            <a:endParaRPr lang="sr-Latn-CS" sz="2400" dirty="0"/>
          </a:p>
          <a:p>
            <a:pPr eaLnBrk="0" hangingPunct="0">
              <a:buFontTx/>
              <a:buAutoNum type="arabicPeriod"/>
            </a:pPr>
            <a:r>
              <a:rPr lang="sr-Latn-CS" sz="2400" dirty="0"/>
              <a:t> </a:t>
            </a:r>
            <a:r>
              <a:rPr lang="sr-Latn-CS" sz="2400" dirty="0" smtClean="0"/>
              <a:t>Z</a:t>
            </a:r>
            <a:r>
              <a:rPr lang="sr-Latn-CS" sz="2400" dirty="0" smtClean="0">
                <a:cs typeface="Times New Roman" pitchFamily="18" charset="0"/>
              </a:rPr>
              <a:t>asn</a:t>
            </a:r>
            <a:r>
              <a:rPr lang="en-US" sz="2400" dirty="0" smtClean="0">
                <a:cs typeface="Times New Roman" pitchFamily="18" charset="0"/>
              </a:rPr>
              <a:t>o</a:t>
            </a:r>
            <a:r>
              <a:rPr lang="sr-Latn-CS" sz="2400" dirty="0" smtClean="0">
                <a:cs typeface="Times New Roman" pitchFamily="18" charset="0"/>
              </a:rPr>
              <a:t>va</a:t>
            </a:r>
            <a:r>
              <a:rPr lang="en-US" sz="2400" dirty="0" smtClean="0">
                <a:cs typeface="Times New Roman" pitchFamily="18" charset="0"/>
              </a:rPr>
              <a:t>ne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na merenju p(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baseline="-300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r-Latn-CS" sz="2800" baseline="-30000" dirty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sr-Latn-CS" sz="2400" dirty="0">
                <a:cs typeface="Times New Roman" pitchFamily="18" charset="0"/>
              </a:rPr>
              <a:t>) ili pH-vrednosti u </a:t>
            </a:r>
            <a:endParaRPr lang="sr-Latn-CS" sz="2400" dirty="0"/>
          </a:p>
          <a:p>
            <a:pPr eaLnBrk="0" hangingPunct="0"/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rastvorima poznatog stehiometrijskog sastava;</a:t>
            </a:r>
          </a:p>
          <a:p>
            <a:pPr eaLnBrk="0" hangingPunct="0"/>
            <a:r>
              <a:rPr lang="sr-Latn-CS" sz="2400" dirty="0"/>
              <a:t>2. </a:t>
            </a:r>
            <a:r>
              <a:rPr lang="sr-Latn-CS" sz="2400" dirty="0" smtClean="0"/>
              <a:t>Z</a:t>
            </a:r>
            <a:r>
              <a:rPr lang="sr-Latn-CS" sz="2400" dirty="0" smtClean="0">
                <a:cs typeface="Times New Roman" pitchFamily="18" charset="0"/>
              </a:rPr>
              <a:t>asn</a:t>
            </a:r>
            <a:r>
              <a:rPr lang="en-US" sz="2400" dirty="0" smtClean="0">
                <a:cs typeface="Times New Roman" pitchFamily="18" charset="0"/>
              </a:rPr>
              <a:t>o</a:t>
            </a:r>
            <a:r>
              <a:rPr lang="sr-Latn-CS" sz="2400" dirty="0" smtClean="0">
                <a:cs typeface="Times New Roman" pitchFamily="18" charset="0"/>
              </a:rPr>
              <a:t>va</a:t>
            </a:r>
            <a:r>
              <a:rPr lang="en-US" sz="2400" dirty="0" smtClean="0">
                <a:cs typeface="Times New Roman" pitchFamily="18" charset="0"/>
              </a:rPr>
              <a:t>ne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na direktnom merenju koncentracija </a:t>
            </a:r>
            <a:endParaRPr lang="sr-Latn-CS" sz="2400" dirty="0"/>
          </a:p>
          <a:p>
            <a:pPr eaLnBrk="0" hangingPunct="0"/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konjugovanog kiselinsko-baznog para u rastvorima </a:t>
            </a:r>
            <a:endParaRPr lang="sr-Latn-CS" sz="2400" dirty="0"/>
          </a:p>
          <a:p>
            <a:pPr eaLnBrk="0" hangingPunct="0"/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poznate kiselosti.</a:t>
            </a:r>
            <a:endParaRPr lang="sr-Latn-CS" sz="2400" dirty="0"/>
          </a:p>
          <a:p>
            <a:pPr eaLnBrk="0" hangingPunct="0"/>
            <a:endParaRPr lang="sr-Latn-CS" sz="2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900113" y="582613"/>
            <a:ext cx="7246937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1. S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eriji puferskih rastvora poznatih stehiometrijskih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koncentracija konjugovanog kiselinsko-baznog para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 poznate koncentracije hloridnog jona meri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se</a:t>
            </a: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p(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r-Latn-CS" sz="2400" baseline="-3000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) u ćelijama bez difuzionog potencijala.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Mnogo jednostavnija, ali manje tačna varijanta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: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pH-merenj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e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tok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om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potenciometrijske titracije 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116013" y="3933498"/>
            <a:ext cx="720171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2. K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vantitativno merenj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e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bilo 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koje</a:t>
            </a:r>
            <a:r>
              <a:rPr lang="en-U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g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fizičk</a:t>
            </a:r>
            <a:r>
              <a:rPr lang="en-US" sz="2400" dirty="0" err="1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og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svojstva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  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koj</a:t>
            </a:r>
            <a:r>
              <a:rPr lang="en-U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e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se menja u toku 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proton</a:t>
            </a:r>
            <a:r>
              <a:rPr lang="en-US" sz="2400" dirty="0" err="1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ovan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j</a:t>
            </a:r>
            <a:r>
              <a:rPr lang="en-U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a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u rastvoru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  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poznate kiselosti.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latin typeface="Tahoma" charset="0"/>
              </a:rPr>
              <a:t>   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Tipičan primer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</a:rPr>
              <a:t>: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 smtClean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spektrofotometrija</a:t>
            </a:r>
            <a:r>
              <a:rPr lang="sr-Latn-CS" sz="2400" dirty="0" smtClean="0">
                <a:latin typeface="Tahoma" charset="0"/>
              </a:rPr>
              <a:t> </a:t>
            </a:r>
            <a:endParaRPr lang="sr-Latn-CS" sz="2400" dirty="0">
              <a:latin typeface="Tahoma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1042988" y="1412875"/>
            <a:ext cx="695325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U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 jako kiselim i jako alkalnim rastvorima </a:t>
            </a:r>
            <a:endParaRPr lang="en-US" sz="2400" dirty="0">
              <a:solidFill>
                <a:srgbClr val="A50021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(12 &lt; </a:t>
            </a:r>
            <a:r>
              <a:rPr lang="sr-Latn-CS" sz="2400" i="1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p</a:t>
            </a:r>
            <a:r>
              <a:rPr lang="en-US" sz="2400" i="1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H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 &lt; 2) mogu se dobiti </a:t>
            </a:r>
            <a:endParaRPr lang="en-US" sz="2400" dirty="0">
              <a:solidFill>
                <a:srgbClr val="A50021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neprecizne vrednosti za </a:t>
            </a:r>
            <a:r>
              <a:rPr lang="sr-Latn-CS" sz="2400" i="1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. </a:t>
            </a:r>
            <a:endParaRPr lang="en-US" sz="2400" dirty="0">
              <a:solidFill>
                <a:srgbClr val="A50021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endParaRPr lang="en-US" sz="2400" dirty="0">
              <a:solidFill>
                <a:srgbClr val="A50021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reko 90% određenih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-vrednosti </a:t>
            </a:r>
            <a:endParaRPr lang="en-US" sz="2400" dirty="0">
              <a:solidFill>
                <a:schemeClr val="accent5">
                  <a:lumMod val="25000"/>
                </a:schemeClr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nalazi se između 2 i 12</a:t>
            </a:r>
            <a:r>
              <a:rPr lang="en-U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,</a:t>
            </a:r>
          </a:p>
          <a:p>
            <a:pPr>
              <a:defRPr/>
            </a:pPr>
            <a:r>
              <a:rPr lang="en-US" sz="2400" dirty="0" err="1">
                <a:latin typeface="Tahoma" charset="0"/>
                <a:cs typeface="Times New Roman" pitchFamily="18" charset="0"/>
              </a:rPr>
              <a:t>ali</a:t>
            </a:r>
            <a:endParaRPr lang="en-US" sz="2400" dirty="0"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u ovoj pH-oblasti protonuje se samo oko 5% </a:t>
            </a:r>
            <a:endParaRPr lang="en-US" sz="2400" dirty="0">
              <a:solidFill>
                <a:srgbClr val="006600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grupa koje su uobičajene kod organskih supstanci</a:t>
            </a:r>
            <a:endParaRPr lang="en-US" sz="2400" dirty="0">
              <a:solidFill>
                <a:srgbClr val="006600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(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većina</a:t>
            </a:r>
            <a:r>
              <a:rPr lang="en-U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tek u konc. sumpornoj kiselini</a:t>
            </a:r>
            <a:r>
              <a:rPr lang="en-U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)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600" dirty="0" err="1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Hronologija</a:t>
            </a:r>
            <a:r>
              <a:rPr lang="en-US" sz="36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pH-</a:t>
            </a:r>
            <a:r>
              <a:rPr lang="en-US" sz="3600" dirty="0" err="1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vrednosti</a:t>
            </a:r>
            <a:endParaRPr lang="sr-Latn-CS" sz="36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900113" y="2997200"/>
          <a:ext cx="3195637" cy="525463"/>
        </p:xfrm>
        <a:graphic>
          <a:graphicData uri="http://schemas.openxmlformats.org/presentationml/2006/ole">
            <p:oleObj spid="_x0000_s29698" name="Equation" r:id="rId3" imgW="1448160" imgH="238700" progId="Equation.3">
              <p:embed/>
            </p:oleObj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6227763" y="2924175"/>
          <a:ext cx="1738312" cy="585788"/>
        </p:xfrm>
        <a:graphic>
          <a:graphicData uri="http://schemas.openxmlformats.org/presentationml/2006/ole">
            <p:oleObj spid="_x0000_s29699" name="Equation" r:id="rId4" imgW="789807" imgH="266825" progId="Equation.3">
              <p:embed/>
            </p:oleObj>
          </a:graphicData>
        </a:graphic>
      </p:graphicFrame>
      <p:sp>
        <p:nvSpPr>
          <p:cNvPr id="29702" name="Rectangle 7"/>
          <p:cNvSpPr>
            <a:spLocks noChangeArrowheads="1"/>
          </p:cNvSpPr>
          <p:nvPr/>
        </p:nvSpPr>
        <p:spPr bwMode="auto">
          <a:xfrm>
            <a:off x="395288" y="1268413"/>
            <a:ext cx="8407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Pojam pH-vrednosti za izražavanje stepena kiselosti rastvora</a:t>
            </a:r>
            <a:endParaRPr lang="en-US" sz="2400">
              <a:cs typeface="Times New Roman" pitchFamily="18" charset="0"/>
            </a:endParaRPr>
          </a:p>
          <a:p>
            <a:pPr algn="just"/>
            <a:r>
              <a:rPr lang="sr-Latn-CS" sz="2400">
                <a:cs typeface="Times New Roman" pitchFamily="18" charset="0"/>
              </a:rPr>
              <a:t>uveo je 1909. godine danski hemičar Sørensen.</a:t>
            </a:r>
            <a:endParaRPr lang="en-US" sz="2400">
              <a:cs typeface="Times New Roman" pitchFamily="18" charset="0"/>
            </a:endParaRPr>
          </a:p>
          <a:p>
            <a:pPr algn="just"/>
            <a:endParaRPr lang="en-US" sz="2400">
              <a:cs typeface="Times New Roman" pitchFamily="18" charset="0"/>
            </a:endParaRPr>
          </a:p>
          <a:p>
            <a:pPr algn="just"/>
            <a:r>
              <a:rPr lang="en-US" sz="2400">
                <a:cs typeface="Times New Roman" pitchFamily="18" charset="0"/>
              </a:rPr>
              <a:t>O</a:t>
            </a:r>
            <a:r>
              <a:rPr lang="sr-Latn-CS" sz="2400">
                <a:cs typeface="Times New Roman" pitchFamily="18" charset="0"/>
              </a:rPr>
              <a:t>riginalno</a:t>
            </a:r>
            <a:r>
              <a:rPr lang="en-US" sz="2400">
                <a:cs typeface="Times New Roman" pitchFamily="18" charset="0"/>
              </a:rPr>
              <a:t>:</a:t>
            </a:r>
            <a:r>
              <a:rPr lang="sr-Latn-CS" sz="2400">
                <a:cs typeface="Times New Roman" pitchFamily="18" charset="0"/>
              </a:rPr>
              <a:t> „vodonični eksponent“ </a:t>
            </a:r>
            <a:r>
              <a:rPr lang="en-US" sz="2400">
                <a:cs typeface="Times New Roman" pitchFamily="18" charset="0"/>
              </a:rPr>
              <a:t>=</a:t>
            </a:r>
          </a:p>
        </p:txBody>
      </p:sp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4932363" y="2997200"/>
            <a:ext cx="639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ili</a:t>
            </a:r>
            <a:endParaRPr lang="sr-Latn-CS" sz="2400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3059113" y="3789363"/>
          <a:ext cx="2270125" cy="525462"/>
        </p:xfrm>
        <a:graphic>
          <a:graphicData uri="http://schemas.openxmlformats.org/presentationml/2006/ole">
            <p:oleObj spid="_x0000_s29700" name="Equation" r:id="rId5" imgW="1028946" imgH="238700" progId="Equation.3">
              <p:embed/>
            </p:oleObj>
          </a:graphicData>
        </a:graphic>
      </p:graphicFrame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684213" y="4724400"/>
            <a:ext cx="8134350" cy="1552575"/>
          </a:xfrm>
          <a:prstGeom prst="rect">
            <a:avLst/>
          </a:prstGeom>
          <a:solidFill>
            <a:srgbClr val="F8E3A6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400">
                <a:cs typeface="Times New Roman" pitchFamily="18" charset="0"/>
              </a:rPr>
              <a:t>Prema p</a:t>
            </a:r>
            <a:r>
              <a:rPr lang="sr-Latn-CS" sz="2400">
                <a:cs typeface="Times New Roman" pitchFamily="18" charset="0"/>
              </a:rPr>
              <a:t>reporu</a:t>
            </a:r>
            <a:r>
              <a:rPr lang="en-US" sz="2400">
                <a:cs typeface="Times New Roman" pitchFamily="18" charset="0"/>
              </a:rPr>
              <a:t>ci</a:t>
            </a:r>
            <a:r>
              <a:rPr lang="sr-Latn-CS" sz="2400">
                <a:cs typeface="Times New Roman" pitchFamily="18" charset="0"/>
              </a:rPr>
              <a:t> IUPAC-a (2002. g.) utvrđeni su definicija, </a:t>
            </a:r>
            <a:endParaRPr lang="en-US" sz="2400">
              <a:cs typeface="Times New Roman" pitchFamily="18" charset="0"/>
            </a:endParaRPr>
          </a:p>
          <a:p>
            <a:r>
              <a:rPr lang="sr-Latn-CS" sz="2400">
                <a:cs typeface="Times New Roman" pitchFamily="18" charset="0"/>
              </a:rPr>
              <a:t>postupak merenja i terminologija vezani za pH-merenja u </a:t>
            </a:r>
            <a:endParaRPr lang="en-US" sz="2400">
              <a:cs typeface="Times New Roman" pitchFamily="18" charset="0"/>
            </a:endParaRPr>
          </a:p>
          <a:p>
            <a:r>
              <a:rPr lang="sr-Latn-CS" sz="2400">
                <a:cs typeface="Times New Roman" pitchFamily="18" charset="0"/>
              </a:rPr>
              <a:t>razblaženom vodenom rastvoru i </a:t>
            </a:r>
            <a:endParaRPr lang="en-US" sz="2400">
              <a:cs typeface="Times New Roman" pitchFamily="18" charset="0"/>
            </a:endParaRPr>
          </a:p>
          <a:p>
            <a:r>
              <a:rPr lang="sr-Latn-CS" sz="2400">
                <a:cs typeface="Times New Roman" pitchFamily="18" charset="0"/>
              </a:rPr>
              <a:t>temperaturnom intervalu od 5 do 50 °C.</a:t>
            </a:r>
            <a:r>
              <a:rPr lang="sr-Latn-CS" sz="2400"/>
              <a:t> </a:t>
            </a:r>
          </a:p>
        </p:txBody>
      </p:sp>
      <p:sp>
        <p:nvSpPr>
          <p:cNvPr id="29705" name="Line 11"/>
          <p:cNvSpPr>
            <a:spLocks noChangeShapeType="1"/>
          </p:cNvSpPr>
          <p:nvPr/>
        </p:nvSpPr>
        <p:spPr bwMode="auto">
          <a:xfrm>
            <a:off x="1187450" y="3500438"/>
            <a:ext cx="1728788" cy="504825"/>
          </a:xfrm>
          <a:prstGeom prst="line">
            <a:avLst/>
          </a:prstGeom>
          <a:noFill/>
          <a:ln w="9525">
            <a:solidFill>
              <a:srgbClr val="990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620713"/>
            <a:ext cx="5692775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6640513" y="136525"/>
            <a:ext cx="1692275" cy="376238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www.iupac.org</a:t>
            </a:r>
            <a:endParaRPr lang="sr-Latn-C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755650" y="692150"/>
            <a:ext cx="7391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Najpogodnija metoda za određivanje pH-vrednosti</a:t>
            </a:r>
            <a:r>
              <a:rPr lang="sr-Latn-CS" sz="2400"/>
              <a:t>:</a:t>
            </a:r>
          </a:p>
          <a:p>
            <a:pPr algn="just"/>
            <a:r>
              <a:rPr lang="sr-Latn-CS" sz="2400">
                <a:cs typeface="Times New Roman" pitchFamily="18" charset="0"/>
              </a:rPr>
              <a:t>merenj</a:t>
            </a:r>
            <a:r>
              <a:rPr lang="sr-Latn-CS" sz="2400"/>
              <a:t>e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galvanskog elementa sa reverzibilnom </a:t>
            </a:r>
            <a:endParaRPr lang="sr-Latn-CS" sz="2400"/>
          </a:p>
          <a:p>
            <a:pPr algn="just"/>
            <a:r>
              <a:rPr lang="sr-Latn-CS" sz="2400"/>
              <a:t>v</a:t>
            </a:r>
            <a:r>
              <a:rPr lang="sr-Latn-CS" sz="2400">
                <a:cs typeface="Times New Roman" pitchFamily="18" charset="0"/>
              </a:rPr>
              <a:t>odoničnom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elektrodom.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Osnovni element ovog tipa</a:t>
            </a:r>
            <a:r>
              <a:rPr lang="sr-Latn-CS" sz="2400"/>
              <a:t> (</a:t>
            </a:r>
            <a:r>
              <a:rPr lang="sr-Latn-CS" sz="2400">
                <a:cs typeface="Times New Roman" pitchFamily="18" charset="0"/>
              </a:rPr>
              <a:t>Sørensen</a:t>
            </a:r>
            <a:r>
              <a:rPr lang="sr-Latn-CS" sz="2400"/>
              <a:t>):</a:t>
            </a:r>
            <a:endParaRPr lang="en-US" sz="2400"/>
          </a:p>
        </p:txBody>
      </p:sp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539750" y="2492375"/>
            <a:ext cx="7848600" cy="1920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Pt, H</a:t>
            </a:r>
            <a:r>
              <a:rPr lang="sr-Latn-CS" sz="2000" baseline="-30000">
                <a:solidFill>
                  <a:srgbClr val="003366"/>
                </a:solidFill>
                <a:cs typeface="Times New Roman" pitchFamily="18" charset="0"/>
              </a:rPr>
              <a:t>2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(g),   </a:t>
            </a:r>
            <a:r>
              <a:rPr lang="sr-Latn-CS" sz="2000">
                <a:solidFill>
                  <a:srgbClr val="003366"/>
                </a:solidFill>
              </a:rPr>
              <a:t>    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 rastvor X </a:t>
            </a:r>
            <a:r>
              <a:rPr lang="sr-Latn-CS" sz="2000">
                <a:solidFill>
                  <a:srgbClr val="003366"/>
                </a:solidFill>
              </a:rPr>
              <a:t> 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| </a:t>
            </a:r>
            <a:r>
              <a:rPr lang="sr-Latn-CS" sz="2000">
                <a:solidFill>
                  <a:srgbClr val="003366"/>
                </a:solidFill>
              </a:rPr>
              <a:t> 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KCl, rastvor | 0,1M KCl, Hg</a:t>
            </a:r>
            <a:r>
              <a:rPr lang="sr-Latn-CS" sz="2000" baseline="-30000">
                <a:solidFill>
                  <a:srgbClr val="003366"/>
                </a:solidFill>
                <a:cs typeface="Times New Roman" pitchFamily="18" charset="0"/>
              </a:rPr>
              <a:t>2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Cl</a:t>
            </a:r>
            <a:r>
              <a:rPr lang="sr-Latn-CS" sz="2000" baseline="-30000">
                <a:solidFill>
                  <a:srgbClr val="003366"/>
                </a:solidFill>
                <a:cs typeface="Times New Roman" pitchFamily="18" charset="0"/>
              </a:rPr>
              <a:t>2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(č), Hg(č)	</a:t>
            </a:r>
            <a:endParaRPr lang="sr-Latn-CS" sz="2000">
              <a:solidFill>
                <a:srgbClr val="003366"/>
              </a:solidFill>
            </a:endParaRPr>
          </a:p>
          <a:p>
            <a:pPr algn="just"/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 Standardna     mereni         soni               referentna kalomelova</a:t>
            </a:r>
            <a:endParaRPr lang="sr-Latn-CS" sz="2000">
              <a:solidFill>
                <a:srgbClr val="003366"/>
              </a:solidFill>
            </a:endParaRPr>
          </a:p>
          <a:p>
            <a:pPr algn="just" eaLnBrk="0" hangingPunct="0"/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  vodonična       rastvor        most              elektroda (KE)</a:t>
            </a:r>
            <a:endParaRPr lang="sr-Latn-CS" sz="2000">
              <a:solidFill>
                <a:srgbClr val="003366"/>
              </a:solidFill>
            </a:endParaRPr>
          </a:p>
          <a:p>
            <a:pPr algn="just" eaLnBrk="0" hangingPunct="0"/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  elektroda </a:t>
            </a:r>
            <a:endParaRPr lang="sr-Latn-CS" sz="2000">
              <a:solidFill>
                <a:srgbClr val="003366"/>
              </a:solidFill>
            </a:endParaRPr>
          </a:p>
          <a:p>
            <a:pPr algn="just" eaLnBrk="0" hangingPunct="0"/>
            <a:r>
              <a:rPr lang="sr-Latn-CS" sz="2000">
                <a:solidFill>
                  <a:srgbClr val="003366"/>
                </a:solidFill>
              </a:rPr>
              <a:t>  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(SVE)</a:t>
            </a:r>
            <a:endParaRPr lang="sr-Latn-CS" sz="2000">
              <a:solidFill>
                <a:srgbClr val="003366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323850" y="4652963"/>
            <a:ext cx="86391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Danas se obično umesto vodonične elektrode koristi staklena,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ređe hinhidronova ili antimonova elektroda.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Najčešće referentne elektrode pored 0,1M mogu biti 1,0M;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3,5M ili zasićena KE, kao i Ag/AgCl, Clˉ elektroda.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755650" y="549275"/>
            <a:ext cx="76342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R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azlika u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EMS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merena u elementima koji su sadržavali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rastvore različitih koncentracija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H</a:t>
            </a:r>
            <a:r>
              <a:rPr lang="sr-Latn-CS" sz="2400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+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izražavala se u skladu sa Nernstovom jednačinom: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2124075" y="2420938"/>
          <a:ext cx="4249738" cy="1152525"/>
        </p:xfrm>
        <a:graphic>
          <a:graphicData uri="http://schemas.openxmlformats.org/presentationml/2006/ole">
            <p:oleObj spid="_x0000_s30722" name="Equation" r:id="rId3" imgW="1932955" imgH="523459" progId="Equation.3">
              <p:embed/>
            </p:oleObj>
          </a:graphicData>
        </a:graphic>
      </p:graphicFrame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1547813" y="4221163"/>
            <a:ext cx="56578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ε</a:t>
            </a:r>
            <a:r>
              <a:rPr lang="sr-Latn-CS" sz="2400" baseline="-30000">
                <a:cs typeface="Times New Roman" pitchFamily="18" charset="0"/>
              </a:rPr>
              <a:t>X</a:t>
            </a:r>
            <a:r>
              <a:rPr lang="sr-Latn-CS" sz="2400">
                <a:cs typeface="Times New Roman" pitchFamily="18" charset="0"/>
              </a:rPr>
              <a:t> i ε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korigovane za difuzioni potencijal,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a </a:t>
            </a:r>
            <a:r>
              <a:rPr lang="sr-Latn-CS" sz="2400" i="1">
                <a:cs typeface="Times New Roman" pitchFamily="18" charset="0"/>
              </a:rPr>
              <a:t>(c</a:t>
            </a:r>
            <a:r>
              <a:rPr lang="sr-Latn-CS" sz="2400" i="1" baseline="-30000">
                <a:cs typeface="Times New Roman" pitchFamily="18" charset="0"/>
              </a:rPr>
              <a:t>H+</a:t>
            </a:r>
            <a:r>
              <a:rPr lang="sr-Latn-CS" sz="2400" i="1">
                <a:cs typeface="Times New Roman" pitchFamily="18" charset="0"/>
              </a:rPr>
              <a:t>)</a:t>
            </a:r>
            <a:r>
              <a:rPr lang="sr-Latn-CS" sz="2400" i="1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i </a:t>
            </a:r>
            <a:r>
              <a:rPr lang="sr-Latn-CS" sz="2400" i="1">
                <a:cs typeface="Times New Roman" pitchFamily="18" charset="0"/>
              </a:rPr>
              <a:t>(c</a:t>
            </a:r>
            <a:r>
              <a:rPr lang="sr-Latn-CS" sz="2400" i="1" baseline="-30000">
                <a:cs typeface="Times New Roman" pitchFamily="18" charset="0"/>
              </a:rPr>
              <a:t>H+</a:t>
            </a:r>
            <a:r>
              <a:rPr lang="sr-Latn-CS" sz="2400" i="1">
                <a:cs typeface="Times New Roman" pitchFamily="18" charset="0"/>
              </a:rPr>
              <a:t>)</a:t>
            </a:r>
            <a:r>
              <a:rPr lang="sr-Latn-CS" sz="2400" i="1" baseline="-30000">
                <a:cs typeface="Times New Roman" pitchFamily="18" charset="0"/>
              </a:rPr>
              <a:t>X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/>
              <a:t>=</a:t>
            </a:r>
            <a:r>
              <a:rPr lang="sr-Latn-CS" sz="2400">
                <a:cs typeface="Times New Roman" pitchFamily="18" charset="0"/>
              </a:rPr>
              <a:t> koncentracije </a:t>
            </a:r>
            <a:r>
              <a:rPr lang="sr-Latn-CS" sz="2400"/>
              <a:t>H</a:t>
            </a:r>
            <a:r>
              <a:rPr lang="sr-Latn-CS" sz="2400" baseline="30000"/>
              <a:t>+</a:t>
            </a:r>
            <a:r>
              <a:rPr lang="sr-Latn-CS" sz="2400"/>
              <a:t>-</a:t>
            </a:r>
            <a:r>
              <a:rPr lang="sr-Latn-CS" sz="2400">
                <a:cs typeface="Times New Roman" pitchFamily="18" charset="0"/>
              </a:rPr>
              <a:t>jona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 u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odgovarajućim rastvorima. </a:t>
            </a:r>
            <a:endParaRPr lang="sr-Latn-CS" sz="24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11188" y="333375"/>
            <a:ext cx="7188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Debye-Hückel-ov</a:t>
            </a:r>
            <a:r>
              <a:rPr lang="sr-Latn-CS" sz="2400">
                <a:solidFill>
                  <a:srgbClr val="990099"/>
                </a:solidFill>
              </a:rPr>
              <a:t>a</a:t>
            </a:r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 teorij</a:t>
            </a:r>
            <a:r>
              <a:rPr lang="sr-Latn-CS" sz="2400">
                <a:solidFill>
                  <a:srgbClr val="990099"/>
                </a:solidFill>
              </a:rPr>
              <a:t>a</a:t>
            </a:r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 jakih elektrolita (1924. g.) </a:t>
            </a:r>
            <a:endParaRPr lang="sr-Latn-CS" sz="2400">
              <a:solidFill>
                <a:srgbClr val="990099"/>
              </a:solidFill>
            </a:endParaRPr>
          </a:p>
          <a:p>
            <a:pPr algn="just"/>
            <a:r>
              <a:rPr lang="sr-Latn-CS" sz="2400">
                <a:solidFill>
                  <a:srgbClr val="990099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990099"/>
                </a:solidFill>
                <a:sym typeface="Wingdings 3" pitchFamily="18" charset="2"/>
              </a:rPr>
              <a:t> </a:t>
            </a:r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nova jedinica kiselosti:</a:t>
            </a:r>
            <a:endParaRPr lang="sr-Latn-CS" sz="2400">
              <a:solidFill>
                <a:srgbClr val="990099"/>
              </a:solidFill>
            </a:endParaRPr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798638" y="1314450"/>
          <a:ext cx="4667250" cy="558800"/>
        </p:xfrm>
        <a:graphic>
          <a:graphicData uri="http://schemas.openxmlformats.org/presentationml/2006/ole">
            <p:oleObj spid="_x0000_s31746" name="Equation" r:id="rId3" imgW="2120760" imgH="253800" progId="Equation.3">
              <p:embed/>
            </p:oleObj>
          </a:graphicData>
        </a:graphic>
      </p:graphicFrame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539750" y="2133600"/>
            <a:ext cx="76692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Uslovno p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cs typeface="Times New Roman" pitchFamily="18" charset="0"/>
              </a:rPr>
              <a:t>H</a:t>
            </a:r>
            <a:r>
              <a:rPr lang="sr-Latn-CS" sz="2400">
                <a:cs typeface="Times New Roman" pitchFamily="18" charset="0"/>
              </a:rPr>
              <a:t> vrednost se može odrediti merenjem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u elementu sa difuzionim potencijalom </a:t>
            </a:r>
            <a:r>
              <a:rPr lang="sr-Latn-CS" sz="240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je:</a:t>
            </a:r>
            <a:endParaRPr lang="sr-Latn-CS" sz="2400"/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1139825" y="3206750"/>
          <a:ext cx="6870700" cy="809625"/>
        </p:xfrm>
        <a:graphic>
          <a:graphicData uri="http://schemas.openxmlformats.org/presentationml/2006/ole">
            <p:oleObj spid="_x0000_s31747" name="Equation" r:id="rId4" imgW="3124080" imgH="368280" progId="Equation.3">
              <p:embed/>
            </p:oleObj>
          </a:graphicData>
        </a:graphic>
      </p:graphicFrame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323850" y="4364038"/>
            <a:ext cx="85693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000" i="1" dirty="0">
                <a:solidFill>
                  <a:srgbClr val="990099"/>
                </a:solidFill>
                <a:cs typeface="Times New Roman" pitchFamily="18" charset="0"/>
              </a:rPr>
              <a:t>E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d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</a:t>
            </a:r>
            <a:r>
              <a:rPr lang="sr-Latn-CS" sz="2000" dirty="0">
                <a:solidFill>
                  <a:srgbClr val="990099"/>
                </a:solidFill>
              </a:rPr>
              <a:t>=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zbir  difuzionih potencijala na krajevima sonog mosta, </a:t>
            </a:r>
            <a:endParaRPr lang="sr-Latn-CS" sz="2000" dirty="0">
              <a:solidFill>
                <a:srgbClr val="990099"/>
              </a:solidFill>
            </a:endParaRPr>
          </a:p>
          <a:p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ε</a:t>
            </a:r>
            <a:r>
              <a:rPr lang="sr-Latn-CS" sz="2000" baseline="30000" dirty="0">
                <a:solidFill>
                  <a:srgbClr val="990099"/>
                </a:solidFill>
                <a:cs typeface="Times New Roman" pitchFamily="18" charset="0"/>
              </a:rPr>
              <a:t>0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je </a:t>
            </a:r>
            <a:r>
              <a:rPr lang="sr-Latn-CS" sz="2000" i="1" dirty="0">
                <a:solidFill>
                  <a:srgbClr val="990099"/>
                </a:solidFill>
                <a:cs typeface="Times New Roman" pitchFamily="18" charset="0"/>
              </a:rPr>
              <a:t>EMS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hipotetičnog elementa u kojem su i </a:t>
            </a:r>
            <a:r>
              <a:rPr lang="sr-Latn-CS" sz="2400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H 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i </a:t>
            </a:r>
            <a:r>
              <a:rPr lang="sr-Latn-CS" sz="2400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Cl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</a:t>
            </a:r>
            <a:r>
              <a:rPr lang="sr-Latn-CS" sz="2000" dirty="0">
                <a:solidFill>
                  <a:srgbClr val="990099"/>
                </a:solidFill>
              </a:rPr>
              <a:t>= 1,</a:t>
            </a:r>
          </a:p>
          <a:p>
            <a:r>
              <a:rPr lang="sr-Latn-CS" sz="2000" i="1" dirty="0">
                <a:solidFill>
                  <a:srgbClr val="990099"/>
                </a:solidFill>
                <a:cs typeface="Times New Roman" pitchFamily="18" charset="0"/>
              </a:rPr>
              <a:t>E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d</a:t>
            </a:r>
            <a:r>
              <a:rPr lang="sr-Latn-CS" sz="2000" baseline="30000" dirty="0">
                <a:solidFill>
                  <a:srgbClr val="990099"/>
                </a:solidFill>
                <a:cs typeface="Times New Roman" pitchFamily="18" charset="0"/>
              </a:rPr>
              <a:t>0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je difuzioni potencijal, </a:t>
            </a:r>
            <a:r>
              <a:rPr lang="sr-Latn-CS" sz="2400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H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je aktivitet </a:t>
            </a:r>
            <a:r>
              <a:rPr lang="sr-Latn-CS" sz="2000" dirty="0">
                <a:solidFill>
                  <a:srgbClr val="990099"/>
                </a:solidFill>
              </a:rPr>
              <a:t>H</a:t>
            </a:r>
            <a:r>
              <a:rPr lang="sr-Latn-CS" sz="2000" baseline="30000" dirty="0">
                <a:solidFill>
                  <a:srgbClr val="990099"/>
                </a:solidFill>
              </a:rPr>
              <a:t>+</a:t>
            </a:r>
            <a:r>
              <a:rPr lang="sr-Latn-CS" sz="2000" dirty="0">
                <a:solidFill>
                  <a:srgbClr val="990099"/>
                </a:solidFill>
              </a:rPr>
              <a:t>-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jona u rastvoru X, </a:t>
            </a:r>
            <a:endParaRPr lang="sr-Latn-CS" sz="2000" dirty="0">
              <a:solidFill>
                <a:srgbClr val="990099"/>
              </a:solidFill>
            </a:endParaRPr>
          </a:p>
          <a:p>
            <a:r>
              <a:rPr lang="sr-Latn-CS" sz="2400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Cl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aktivitet </a:t>
            </a:r>
            <a:r>
              <a:rPr lang="sr-Latn-CS" sz="2000" dirty="0">
                <a:solidFill>
                  <a:srgbClr val="990099"/>
                </a:solidFill>
              </a:rPr>
              <a:t>Cl</a:t>
            </a:r>
            <a:r>
              <a:rPr lang="sr-Latn-CS" sz="2000" dirty="0">
                <a:solidFill>
                  <a:srgbClr val="990099"/>
                </a:solidFill>
                <a:cs typeface="Arial" charset="0"/>
              </a:rPr>
              <a:t>ˉ-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jona u rastvoru KCl kalomelove elektrode, </a:t>
            </a:r>
            <a:endParaRPr lang="sr-Latn-CS" sz="2000" dirty="0">
              <a:solidFill>
                <a:srgbClr val="990099"/>
              </a:solidFill>
            </a:endParaRPr>
          </a:p>
          <a:p>
            <a:r>
              <a:rPr lang="sr-Latn-CS" sz="2000" i="1" dirty="0">
                <a:solidFill>
                  <a:srgbClr val="990099"/>
                </a:solidFill>
                <a:cs typeface="Times New Roman" pitchFamily="18" charset="0"/>
              </a:rPr>
              <a:t>E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H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</a:t>
            </a:r>
            <a:r>
              <a:rPr lang="sr-Latn-CS" sz="2000" dirty="0">
                <a:solidFill>
                  <a:srgbClr val="990099"/>
                </a:solidFill>
              </a:rPr>
              <a:t>=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potencijal vodonične elektrode </a:t>
            </a:r>
            <a:r>
              <a:rPr lang="sr-Latn-CS" sz="2000" dirty="0">
                <a:solidFill>
                  <a:srgbClr val="990099"/>
                </a:solidFill>
              </a:rPr>
              <a:t>(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pri standardnim uslovima jednak nuli</a:t>
            </a:r>
            <a:r>
              <a:rPr lang="sr-Latn-CS" sz="2000" dirty="0">
                <a:solidFill>
                  <a:srgbClr val="990099"/>
                </a:solidFill>
              </a:rPr>
              <a:t>)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971550" y="476250"/>
          <a:ext cx="6518275" cy="1425575"/>
        </p:xfrm>
        <a:graphic>
          <a:graphicData uri="http://schemas.openxmlformats.org/presentationml/2006/ole">
            <p:oleObj spid="_x0000_s32770" name="Equation" r:id="rId3" imgW="2961704" imgH="647303" progId="Equation.3">
              <p:embed/>
            </p:oleObj>
          </a:graphicData>
        </a:graphic>
      </p:graphicFrame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258888" y="2276475"/>
            <a:ext cx="5978525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400">
                <a:solidFill>
                  <a:srgbClr val="003366"/>
                </a:solidFill>
              </a:rPr>
              <a:t>M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ože se prihvatiti da su </a:t>
            </a:r>
            <a:r>
              <a:rPr lang="sr-Latn-CS" sz="2400" i="1">
                <a:solidFill>
                  <a:srgbClr val="003366"/>
                </a:solidFill>
                <a:cs typeface="Times New Roman" pitchFamily="18" charset="0"/>
              </a:rPr>
              <a:t>E</a:t>
            </a:r>
            <a:r>
              <a:rPr lang="sr-Latn-CS" sz="2400" baseline="-30000">
                <a:solidFill>
                  <a:srgbClr val="003366"/>
                </a:solidFill>
                <a:cs typeface="Times New Roman" pitchFamily="18" charset="0"/>
              </a:rPr>
              <a:t>d</a:t>
            </a:r>
            <a:r>
              <a:rPr lang="sr-Latn-CS" sz="2400" baseline="30000">
                <a:solidFill>
                  <a:srgbClr val="003366"/>
                </a:solidFill>
                <a:cs typeface="Times New Roman" pitchFamily="18" charset="0"/>
              </a:rPr>
              <a:t>0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i </a:t>
            </a:r>
            <a:r>
              <a:rPr lang="sr-Latn-CS" sz="2800" i="1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solidFill>
                  <a:srgbClr val="003366"/>
                </a:solidFill>
                <a:cs typeface="Times New Roman" pitchFamily="18" charset="0"/>
              </a:rPr>
              <a:t>Cl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konstante 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za dati element i temperaturu</a:t>
            </a:r>
            <a:endParaRPr lang="sr-Latn-CS" sz="2400">
              <a:solidFill>
                <a:srgbClr val="003366"/>
              </a:solidFill>
            </a:endParaRPr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2051050" y="3500438"/>
          <a:ext cx="5030788" cy="1425575"/>
        </p:xfrm>
        <a:graphic>
          <a:graphicData uri="http://schemas.openxmlformats.org/presentationml/2006/ole">
            <p:oleObj spid="_x0000_s32771" name="Equation" r:id="rId4" imgW="2285350" imgH="647303" progId="Equation.3">
              <p:embed/>
            </p:oleObj>
          </a:graphicData>
        </a:graphic>
      </p:graphicFrame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3203575" y="5373688"/>
          <a:ext cx="4016375" cy="857250"/>
        </p:xfrm>
        <a:graphic>
          <a:graphicData uri="http://schemas.openxmlformats.org/presentationml/2006/ole">
            <p:oleObj spid="_x0000_s32772" name="Equation" r:id="rId5" imgW="2009265" imgH="428415" progId="Equation.3">
              <p:embed/>
            </p:oleObj>
          </a:graphicData>
        </a:graphic>
      </p:graphicFrame>
      <p:sp>
        <p:nvSpPr>
          <p:cNvPr id="32774" name="Text Box 8"/>
          <p:cNvSpPr txBox="1">
            <a:spLocks noChangeArrowheads="1"/>
          </p:cNvSpPr>
          <p:nvPr/>
        </p:nvSpPr>
        <p:spPr bwMode="auto">
          <a:xfrm>
            <a:off x="1476375" y="5516563"/>
            <a:ext cx="1166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Gde je: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95288" y="476250"/>
            <a:ext cx="72215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996633"/>
                </a:solidFill>
              </a:rPr>
              <a:t>A</a:t>
            </a:r>
            <a:r>
              <a:rPr lang="sr-Latn-CS" sz="2400">
                <a:solidFill>
                  <a:srgbClr val="996633"/>
                </a:solidFill>
                <a:cs typeface="Times New Roman" pitchFamily="18" charset="0"/>
              </a:rPr>
              <a:t>ktivitet pojedinačnih jona nema realni udeo u </a:t>
            </a:r>
            <a:r>
              <a:rPr lang="sr-Latn-CS" sz="2400" i="1">
                <a:solidFill>
                  <a:srgbClr val="996633"/>
                </a:solidFill>
                <a:cs typeface="Times New Roman" pitchFamily="18" charset="0"/>
              </a:rPr>
              <a:t>EMS</a:t>
            </a:r>
            <a:r>
              <a:rPr lang="sr-Latn-CS" sz="2400" i="1">
                <a:solidFill>
                  <a:srgbClr val="996633"/>
                </a:solidFill>
              </a:rPr>
              <a:t> </a:t>
            </a:r>
          </a:p>
          <a:p>
            <a:pPr algn="just"/>
            <a:r>
              <a:rPr lang="sr-Latn-CS" sz="2400">
                <a:solidFill>
                  <a:srgbClr val="996633"/>
                </a:solidFill>
                <a:cs typeface="Times New Roman" pitchFamily="18" charset="0"/>
              </a:rPr>
              <a:t>galvanskog elementa </a:t>
            </a:r>
            <a:r>
              <a:rPr lang="sr-Latn-CS" sz="2400">
                <a:solidFill>
                  <a:srgbClr val="996633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996633"/>
                </a:solidFill>
              </a:rPr>
              <a:t>t</a:t>
            </a:r>
            <a:r>
              <a:rPr lang="sr-Latn-CS" sz="2400">
                <a:solidFill>
                  <a:srgbClr val="996633"/>
                </a:solidFill>
                <a:cs typeface="Times New Roman" pitchFamily="18" charset="0"/>
              </a:rPr>
              <a:t>ermodinamički</a:t>
            </a:r>
            <a:r>
              <a:rPr lang="sr-Latn-CS" sz="2400">
                <a:solidFill>
                  <a:srgbClr val="996633"/>
                </a:solidFill>
              </a:rPr>
              <a:t> </a:t>
            </a:r>
            <a:r>
              <a:rPr lang="sr-Latn-CS" sz="2400">
                <a:solidFill>
                  <a:srgbClr val="996633"/>
                </a:solidFill>
                <a:cs typeface="Times New Roman" pitchFamily="18" charset="0"/>
              </a:rPr>
              <a:t>ispravnija </a:t>
            </a:r>
            <a:endParaRPr lang="sr-Latn-CS" sz="2400">
              <a:solidFill>
                <a:srgbClr val="996633"/>
              </a:solidFill>
            </a:endParaRPr>
          </a:p>
          <a:p>
            <a:pPr algn="just"/>
            <a:r>
              <a:rPr lang="sr-Latn-CS" sz="2400">
                <a:solidFill>
                  <a:srgbClr val="996633"/>
                </a:solidFill>
                <a:cs typeface="Times New Roman" pitchFamily="18" charset="0"/>
              </a:rPr>
              <a:t>jedinica kiselosti:</a:t>
            </a:r>
            <a:endParaRPr lang="sr-Latn-CS" sz="2400">
              <a:solidFill>
                <a:srgbClr val="996633"/>
              </a:solidFill>
            </a:endParaRP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3132138" y="1628775"/>
          <a:ext cx="4113212" cy="503238"/>
        </p:xfrm>
        <a:graphic>
          <a:graphicData uri="http://schemas.openxmlformats.org/presentationml/2006/ole">
            <p:oleObj spid="_x0000_s33794" name="Equation" r:id="rId3" imgW="1866363" imgH="228248" progId="Equation.3">
              <p:embed/>
            </p:oleObj>
          </a:graphicData>
        </a:graphic>
      </p:graphicFrame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755650" y="2349500"/>
            <a:ext cx="7140575" cy="711200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000">
                <a:cs typeface="Times New Roman" pitchFamily="18" charset="0"/>
              </a:rPr>
              <a:t>gde je </a:t>
            </a:r>
            <a:r>
              <a:rPr lang="sr-Latn-CS" sz="2000" i="1">
                <a:cs typeface="Times New Roman" pitchFamily="18" charset="0"/>
              </a:rPr>
              <a:t>y</a:t>
            </a:r>
            <a:r>
              <a:rPr lang="sr-Latn-CS" sz="2000" i="1" baseline="-30000">
                <a:cs typeface="Times New Roman" pitchFamily="18" charset="0"/>
              </a:rPr>
              <a:t>±</a:t>
            </a:r>
            <a:r>
              <a:rPr lang="sr-Latn-CS" sz="2000">
                <a:cs typeface="Times New Roman" pitchFamily="18" charset="0"/>
              </a:rPr>
              <a:t> srednji koeficijent aktiviteta binarnog (1:1) elektrolita </a:t>
            </a:r>
            <a:endParaRPr lang="sr-Latn-CS" sz="2000"/>
          </a:p>
          <a:p>
            <a:r>
              <a:rPr lang="sr-Latn-CS" sz="2000">
                <a:cs typeface="Times New Roman" pitchFamily="18" charset="0"/>
              </a:rPr>
              <a:t>u merenom rastvoru</a:t>
            </a:r>
            <a:r>
              <a:rPr lang="sr-Latn-CS" sz="2000"/>
              <a:t> </a:t>
            </a: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539750" y="3213100"/>
            <a:ext cx="7327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ima nejasno značenje ukoliko rastvor sadrži druge </a:t>
            </a:r>
            <a:endParaRPr lang="sr-Latn-CS" sz="2400"/>
          </a:p>
          <a:p>
            <a:pPr>
              <a:buFont typeface="Wingdings" pitchFamily="2" charset="2"/>
              <a:buNone/>
            </a:pPr>
            <a:r>
              <a:rPr lang="sr-Latn-CS" sz="2400"/>
              <a:t>t</a:t>
            </a:r>
            <a:r>
              <a:rPr lang="sr-Latn-CS" sz="2400">
                <a:cs typeface="Times New Roman" pitchFamily="18" charset="0"/>
              </a:rPr>
              <a:t>ipove</a:t>
            </a:r>
            <a:r>
              <a:rPr lang="sr-Latn-CS" sz="2400"/>
              <a:t> elektrolita </a:t>
            </a:r>
            <a:r>
              <a:rPr lang="sr-Latn-CS" sz="2400">
                <a:cs typeface="Times New Roman" pitchFamily="18" charset="0"/>
              </a:rPr>
              <a:t>ili smešu elektrolita</a:t>
            </a:r>
            <a:r>
              <a:rPr lang="sr-Latn-CS" sz="2400"/>
              <a:t> </a:t>
            </a:r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179388" y="4149725"/>
            <a:ext cx="8680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990000"/>
                </a:solidFill>
                <a:cs typeface="Times New Roman" pitchFamily="18" charset="0"/>
              </a:rPr>
              <a:t>Strogo termodinamičke zahteve u pogledu definisanja kiselosti </a:t>
            </a:r>
            <a:endParaRPr lang="sr-Latn-CS" sz="2400">
              <a:solidFill>
                <a:srgbClr val="990000"/>
              </a:solidFill>
            </a:endParaRPr>
          </a:p>
          <a:p>
            <a:pPr algn="just"/>
            <a:r>
              <a:rPr lang="sr-Latn-CS" sz="2400">
                <a:solidFill>
                  <a:srgbClr val="990000"/>
                </a:solidFill>
                <a:cs typeface="Times New Roman" pitchFamily="18" charset="0"/>
              </a:rPr>
              <a:t>rastvora ispunjava</a:t>
            </a:r>
            <a:r>
              <a:rPr lang="sr-Latn-CS" sz="2400">
                <a:solidFill>
                  <a:srgbClr val="990000"/>
                </a:solidFill>
              </a:rPr>
              <a:t> </a:t>
            </a:r>
            <a:r>
              <a:rPr lang="sr-Latn-CS" sz="2400">
                <a:solidFill>
                  <a:srgbClr val="990000"/>
                </a:solidFill>
                <a:cs typeface="Times New Roman" pitchFamily="18" charset="0"/>
              </a:rPr>
              <a:t>jedino funkcija kiselosti p(</a:t>
            </a:r>
            <a:r>
              <a:rPr lang="sr-Latn-CS" sz="2400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solidFill>
                  <a:srgbClr val="990000"/>
                </a:solidFill>
                <a:cs typeface="Times New Roman" pitchFamily="18" charset="0"/>
              </a:rPr>
              <a:t>H</a:t>
            </a:r>
            <a:r>
              <a:rPr lang="sr-Latn-CS" sz="2400" i="1">
                <a:solidFill>
                  <a:srgbClr val="990000"/>
                </a:solidFill>
                <a:cs typeface="Times New Roman" pitchFamily="18" charset="0"/>
              </a:rPr>
              <a:t>y</a:t>
            </a:r>
            <a:r>
              <a:rPr lang="sr-Latn-CS" sz="2400" baseline="-30000">
                <a:solidFill>
                  <a:srgbClr val="990000"/>
                </a:solidFill>
                <a:cs typeface="Times New Roman" pitchFamily="18" charset="0"/>
              </a:rPr>
              <a:t>Cl</a:t>
            </a:r>
            <a:r>
              <a:rPr lang="sr-Latn-CS" sz="2400">
                <a:solidFill>
                  <a:srgbClr val="990000"/>
                </a:solidFill>
                <a:cs typeface="Times New Roman" pitchFamily="18" charset="0"/>
              </a:rPr>
              <a:t>) :</a:t>
            </a:r>
            <a:endParaRPr lang="sr-Latn-CS" sz="2400">
              <a:solidFill>
                <a:srgbClr val="990000"/>
              </a:solidFill>
            </a:endParaRP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2195513" y="5373688"/>
          <a:ext cx="4268787" cy="525462"/>
        </p:xfrm>
        <a:graphic>
          <a:graphicData uri="http://schemas.openxmlformats.org/presentationml/2006/ole">
            <p:oleObj spid="_x0000_s33795" name="Equation" r:id="rId4" imgW="1932955" imgH="237609" progId="Equation.3">
              <p:embed/>
            </p:oleObj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20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Primarna metoda merenja kiselosti</a:t>
            </a:r>
            <a:r>
              <a:rPr lang="sr-Latn-CS" smtClean="0">
                <a:solidFill>
                  <a:srgbClr val="000000"/>
                </a:solidFill>
              </a:rPr>
              <a:t> </a:t>
            </a: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708150" y="2603500"/>
          <a:ext cx="5988050" cy="423863"/>
        </p:xfrm>
        <a:graphic>
          <a:graphicData uri="http://schemas.openxmlformats.org/presentationml/2006/ole">
            <p:oleObj spid="_x0000_s34818" name="Equation" r:id="rId3" imgW="2869920" imgH="203040" progId="Equation.3">
              <p:embed/>
            </p:oleObj>
          </a:graphicData>
        </a:graphic>
      </p:graphicFrame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79413" y="1196975"/>
            <a:ext cx="88788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Funkcija kiselosti povezana je sa konvencionalno prihvaćenom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pH jedinicom kao standardnom vrednošću aktiviteta vodoničnih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jona izrazom: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</p:txBody>
      </p:sp>
      <p:sp>
        <p:nvSpPr>
          <p:cNvPr id="34822" name="Rectangle 11"/>
          <p:cNvSpPr>
            <a:spLocks noChangeArrowheads="1"/>
          </p:cNvSpPr>
          <p:nvPr/>
        </p:nvSpPr>
        <p:spPr bwMode="auto">
          <a:xfrm>
            <a:off x="611188" y="3357563"/>
            <a:ext cx="5575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</a:rPr>
              <a:t>„primarna metoda merenja“ sastoji se u</a:t>
            </a:r>
            <a:r>
              <a:rPr lang="sr-Latn-CS" sz="2400" dirty="0"/>
              <a:t>:</a:t>
            </a:r>
          </a:p>
          <a:p>
            <a:pPr>
              <a:buFontTx/>
              <a:buChar char="•"/>
            </a:pPr>
            <a:r>
              <a:rPr lang="sr-Latn-CS" sz="2400" dirty="0">
                <a:cs typeface="Times New Roman" pitchFamily="18" charset="0"/>
              </a:rPr>
              <a:t> određivanju funkcije kiselosti </a:t>
            </a:r>
            <a:endParaRPr lang="sr-Latn-CS" sz="2400" dirty="0"/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4859338" y="3738563"/>
          <a:ext cx="1238250" cy="412750"/>
        </p:xfrm>
        <a:graphic>
          <a:graphicData uri="http://schemas.openxmlformats.org/presentationml/2006/ole">
            <p:oleObj spid="_x0000_s34819" name="Equation" r:id="rId4" imgW="723600" imgH="241200" progId="Equation.3">
              <p:embed/>
            </p:oleObj>
          </a:graphicData>
        </a:graphic>
      </p:graphicFrame>
      <p:sp>
        <p:nvSpPr>
          <p:cNvPr id="34823" name="Rectangle 14"/>
          <p:cNvSpPr>
            <a:spLocks noChangeArrowheads="1"/>
          </p:cNvSpPr>
          <p:nvPr/>
        </p:nvSpPr>
        <p:spPr bwMode="auto">
          <a:xfrm>
            <a:off x="755650" y="4149725"/>
            <a:ext cx="70945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>
                <a:cs typeface="Times New Roman" pitchFamily="18" charset="0"/>
              </a:rPr>
              <a:t>u elementima bez difuzionog potencijala, </a:t>
            </a:r>
            <a:endParaRPr lang="sr-Latn-CS" sz="2400" dirty="0"/>
          </a:p>
          <a:p>
            <a:pPr algn="just">
              <a:buFontTx/>
              <a:buChar char="•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definisanju primarnih puferskih standarda (PS), </a:t>
            </a:r>
            <a:endParaRPr lang="sr-Latn-CS" sz="2400" dirty="0"/>
          </a:p>
          <a:p>
            <a:pPr algn="just">
              <a:buFontTx/>
              <a:buChar char="•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odnos </a:t>
            </a:r>
            <a:r>
              <a:rPr lang="sr-Latn-CS" sz="2400" dirty="0"/>
              <a:t>PS</a:t>
            </a:r>
            <a:r>
              <a:rPr lang="sr-Latn-CS" sz="2400" dirty="0">
                <a:cs typeface="Times New Roman" pitchFamily="18" charset="0"/>
              </a:rPr>
              <a:t> prema sekundarnim standardima (SS) </a:t>
            </a:r>
            <a:endParaRPr lang="sr-Latn-CS" sz="2400" dirty="0"/>
          </a:p>
          <a:p>
            <a:pPr algn="just"/>
            <a:r>
              <a:rPr lang="sr-Latn-CS" sz="2400" dirty="0"/>
              <a:t>   </a:t>
            </a:r>
            <a:r>
              <a:rPr lang="sr-Latn-CS" sz="2400" dirty="0">
                <a:cs typeface="Times New Roman" pitchFamily="18" charset="0"/>
              </a:rPr>
              <a:t>merenim primenom sekundarnih metoda </a:t>
            </a:r>
            <a:endParaRPr lang="sr-Latn-CS" sz="2400" dirty="0"/>
          </a:p>
          <a:p>
            <a:pPr algn="just">
              <a:buFontTx/>
              <a:buChar char="•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uslove uključivanja pH iz konvencionalne jedinice </a:t>
            </a:r>
            <a:endParaRPr lang="sr-Latn-CS" sz="2400" dirty="0"/>
          </a:p>
          <a:p>
            <a:pPr algn="just"/>
            <a:r>
              <a:rPr lang="sr-Latn-CS" sz="2400" dirty="0"/>
              <a:t>  </a:t>
            </a:r>
            <a:r>
              <a:rPr lang="sr-Latn-CS" sz="2400" dirty="0">
                <a:cs typeface="Times New Roman" pitchFamily="18" charset="0"/>
              </a:rPr>
              <a:t>u internacionalni merni sistem (SI).</a:t>
            </a:r>
            <a:endParaRPr lang="sr-Latn-CS" sz="2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Picture 161" descr="C:\Users\user\Documents\Nastava\Ravnoteze\Skripta\Recenzenti\Slika 7 IUPAC-ova sem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32656"/>
            <a:ext cx="4374351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4716016" y="1988840"/>
            <a:ext cx="40324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dirty="0" smtClean="0">
                <a:latin typeface="Times New Roman"/>
              </a:rPr>
              <a:t>PMM: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A : </a:t>
            </a:r>
            <a:r>
              <a:rPr lang="vi-VN" sz="2000" dirty="0" smtClean="0">
                <a:latin typeface="Times New Roman"/>
              </a:rPr>
              <a:t>određivanje E</a:t>
            </a:r>
            <a:r>
              <a:rPr lang="vi-VN" sz="2000" baseline="30000" dirty="0" smtClean="0">
                <a:latin typeface="Times New Roman"/>
              </a:rPr>
              <a:t>0</a:t>
            </a:r>
            <a:r>
              <a:rPr lang="vi-VN" sz="2000" dirty="0" smtClean="0">
                <a:latin typeface="Times New Roman"/>
              </a:rPr>
              <a:t> u Harnedovoj ćeliji napunjenoj sa HCl poznate koncentracije;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B :  </a:t>
            </a:r>
            <a:r>
              <a:rPr lang="vi-VN" sz="2000" dirty="0" smtClean="0">
                <a:latin typeface="Times New Roman"/>
              </a:rPr>
              <a:t>određivanje </a:t>
            </a:r>
            <a:r>
              <a:rPr lang="en-US" sz="2000" dirty="0" smtClean="0">
                <a:latin typeface="Times New Roman"/>
              </a:rPr>
              <a:t>                     </a:t>
            </a:r>
            <a:r>
              <a:rPr lang="vi-VN" sz="2000" dirty="0" smtClean="0">
                <a:latin typeface="Times New Roman"/>
              </a:rPr>
              <a:t>u Harnedovoj </a:t>
            </a:r>
            <a:r>
              <a:rPr lang="vi-VN" sz="2000" dirty="0" smtClean="0">
                <a:latin typeface="Times New Roman"/>
              </a:rPr>
              <a:t>ćeliji napunjenoj sa PS, za najmanje tri koncentracije Clˉ;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C : </a:t>
            </a:r>
            <a:r>
              <a:rPr lang="vi-VN" sz="2000" dirty="0" smtClean="0">
                <a:latin typeface="Times New Roman"/>
              </a:rPr>
              <a:t>određivanje </a:t>
            </a:r>
            <a:r>
              <a:rPr lang="en-US" sz="2000" dirty="0" smtClean="0">
                <a:latin typeface="Times New Roman"/>
              </a:rPr>
              <a:t>               </a:t>
            </a:r>
            <a:r>
              <a:rPr lang="vi-VN" sz="2000" baseline="30000" dirty="0" smtClean="0">
                <a:latin typeface="Times New Roman"/>
              </a:rPr>
              <a:t>0</a:t>
            </a:r>
            <a:r>
              <a:rPr lang="vi-VN" sz="2000" dirty="0" smtClean="0">
                <a:latin typeface="Times New Roman"/>
              </a:rPr>
              <a:t> </a:t>
            </a:r>
            <a:r>
              <a:rPr lang="vi-VN" sz="2000" dirty="0" smtClean="0">
                <a:latin typeface="Times New Roman"/>
              </a:rPr>
              <a:t>ekstrapolacijom;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D : </a:t>
            </a:r>
            <a:r>
              <a:rPr lang="vi-VN" sz="2000" dirty="0" smtClean="0">
                <a:latin typeface="Times New Roman"/>
              </a:rPr>
              <a:t>izračunavanje pH;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E</a:t>
            </a:r>
            <a:r>
              <a:rPr lang="en-US" sz="2000" dirty="0" smtClean="0">
                <a:latin typeface="Times New Roman"/>
              </a:rPr>
              <a:t>:</a:t>
            </a:r>
            <a:r>
              <a:rPr lang="vi-VN" sz="2000" dirty="0" smtClean="0">
                <a:latin typeface="Times New Roman"/>
              </a:rPr>
              <a:t> </a:t>
            </a:r>
            <a:r>
              <a:rPr lang="vi-VN" sz="2000" dirty="0" smtClean="0">
                <a:latin typeface="Times New Roman"/>
              </a:rPr>
              <a:t>Izračunavanje </a:t>
            </a:r>
            <a:r>
              <a:rPr lang="vi-VN" sz="2000" dirty="0" smtClean="0">
                <a:latin typeface="Times New Roman"/>
              </a:rPr>
              <a:t> E</a:t>
            </a:r>
            <a:r>
              <a:rPr lang="vi-VN" sz="2000" baseline="30000" dirty="0" smtClean="0">
                <a:latin typeface="Times New Roman"/>
              </a:rPr>
              <a:t>0</a:t>
            </a:r>
            <a:r>
              <a:rPr lang="vi-VN" sz="2000" dirty="0" smtClean="0">
                <a:latin typeface="Times New Roman"/>
              </a:rPr>
              <a:t> </a:t>
            </a:r>
            <a:r>
              <a:rPr lang="vi-VN" sz="2000" dirty="0" smtClean="0">
                <a:latin typeface="Times New Roman"/>
              </a:rPr>
              <a:t>na osnovu literaturne vrednosti y</a:t>
            </a:r>
            <a:r>
              <a:rPr lang="vi-VN" sz="2000" baseline="-25000" dirty="0" smtClean="0">
                <a:latin typeface="Times New Roman"/>
              </a:rPr>
              <a:t>±</a:t>
            </a:r>
            <a:r>
              <a:rPr lang="vi-VN" sz="2000" dirty="0" smtClean="0">
                <a:latin typeface="Times New Roman"/>
              </a:rPr>
              <a:t> = 0,904;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F </a:t>
            </a:r>
            <a:r>
              <a:rPr lang="vi-VN" sz="2000" dirty="0" smtClean="0">
                <a:latin typeface="Times New Roman"/>
              </a:rPr>
              <a:t>– Linearna ekstrapolacija;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G </a:t>
            </a:r>
            <a:r>
              <a:rPr lang="vi-VN" sz="2000" dirty="0" smtClean="0">
                <a:latin typeface="Times New Roman"/>
              </a:rPr>
              <a:t>– Bejts-Gagenhajmova konvencija za izračunavanje</a:t>
            </a:r>
            <a:r>
              <a:rPr lang="vi-VN" sz="2000" baseline="-25000" dirty="0" smtClean="0">
                <a:latin typeface="Times New Roman"/>
              </a:rPr>
              <a:t> </a:t>
            </a:r>
            <a:r>
              <a:rPr lang="vi-VN" sz="2000" dirty="0" smtClean="0">
                <a:latin typeface="Times New Roman"/>
              </a:rPr>
              <a:t>y</a:t>
            </a:r>
            <a:r>
              <a:rPr lang="en-US" sz="2000" baseline="30000" dirty="0" smtClean="0">
                <a:latin typeface="Times New Roman"/>
              </a:rPr>
              <a:t>0</a:t>
            </a:r>
            <a:r>
              <a:rPr lang="en-US" sz="2000" baseline="-25000" dirty="0" smtClean="0">
                <a:latin typeface="Times New Roman"/>
              </a:rPr>
              <a:t>Cl</a:t>
            </a:r>
            <a:endParaRPr lang="en-US" sz="2000" dirty="0"/>
          </a:p>
        </p:txBody>
      </p:sp>
      <p:graphicFrame>
        <p:nvGraphicFramePr>
          <p:cNvPr id="61454" name="Object 3"/>
          <p:cNvGraphicFramePr>
            <a:graphicFrameLocks noChangeAspect="1"/>
          </p:cNvGraphicFramePr>
          <p:nvPr/>
        </p:nvGraphicFramePr>
        <p:xfrm>
          <a:off x="6588224" y="3284984"/>
          <a:ext cx="1022226" cy="340742"/>
        </p:xfrm>
        <a:graphic>
          <a:graphicData uri="http://schemas.openxmlformats.org/presentationml/2006/ole">
            <p:oleObj spid="_x0000_s61454" name="Equation" r:id="rId5" imgW="723600" imgH="241200" progId="Equation.3">
              <p:embed/>
            </p:oleObj>
          </a:graphicData>
        </a:graphic>
      </p:graphicFrame>
      <p:graphicFrame>
        <p:nvGraphicFramePr>
          <p:cNvPr id="61455" name="Object 3"/>
          <p:cNvGraphicFramePr>
            <a:graphicFrameLocks noChangeAspect="1"/>
          </p:cNvGraphicFramePr>
          <p:nvPr/>
        </p:nvGraphicFramePr>
        <p:xfrm>
          <a:off x="6372200" y="4221088"/>
          <a:ext cx="1008112" cy="336037"/>
        </p:xfrm>
        <a:graphic>
          <a:graphicData uri="http://schemas.openxmlformats.org/presentationml/2006/ole">
            <p:oleObj spid="_x0000_s61455" name="Equation" r:id="rId6" imgW="72360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971550" y="765175"/>
            <a:ext cx="7502525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P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rimarni standardi moraju da poseduju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: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reproduktivnost (ΔpH(</a:t>
            </a:r>
            <a:r>
              <a:rPr lang="en-U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S) &lt; 0,003),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stabilnost,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visoki puferski kapacitet,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mali efekat razblaženja i temperaturni koeficijent,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nisku jonsku silu (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≤ 0,1)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990000"/>
                </a:solidFill>
                <a:latin typeface="Tahoma" charset="0"/>
                <a:cs typeface="Times New Roman" pitchFamily="18" charset="0"/>
              </a:rPr>
              <a:t>ograničen pH-interval od 3 do 10</a:t>
            </a:r>
            <a:r>
              <a:rPr lang="sr-Latn-CS" sz="2400" dirty="0">
                <a:latin typeface="Tahoma" charset="0"/>
              </a:rPr>
              <a:t> </a:t>
            </a:r>
          </a:p>
          <a:p>
            <a:pPr>
              <a:defRPr/>
            </a:pPr>
            <a:endParaRPr lang="sr-Latn-CS" sz="2400" dirty="0">
              <a:latin typeface="Tahoma" charset="0"/>
            </a:endParaRPr>
          </a:p>
          <a:p>
            <a:pPr>
              <a:defRPr/>
            </a:pPr>
            <a:endParaRPr lang="sr-Latn-CS" sz="2400" dirty="0"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3300"/>
                </a:solidFill>
                <a:latin typeface="Tahoma" charset="0"/>
              </a:rPr>
              <a:t>PS: </a:t>
            </a:r>
            <a:r>
              <a:rPr lang="sr-Latn-CS" sz="2400" dirty="0">
                <a:solidFill>
                  <a:srgbClr val="003300"/>
                </a:solidFill>
                <a:latin typeface="Tahoma" charset="0"/>
                <a:cs typeface="Times New Roman" pitchFamily="18" charset="0"/>
              </a:rPr>
              <a:t>kalijum-hidrogentartarat, kalijum-dihidrogencitrat,</a:t>
            </a:r>
            <a:endParaRPr lang="sr-Latn-CS" sz="2400" dirty="0">
              <a:solidFill>
                <a:srgbClr val="003300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3300"/>
                </a:solidFill>
                <a:latin typeface="Tahoma" charset="0"/>
                <a:cs typeface="Times New Roman" pitchFamily="18" charset="0"/>
              </a:rPr>
              <a:t>kalijum-hidrogenftalat, dinatrijum-hidrogenfosfat, </a:t>
            </a:r>
            <a:endParaRPr lang="sr-Latn-CS" sz="2400" dirty="0">
              <a:solidFill>
                <a:srgbClr val="003300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3300"/>
                </a:solidFill>
                <a:latin typeface="Tahoma" charset="0"/>
                <a:cs typeface="Times New Roman" pitchFamily="18" charset="0"/>
              </a:rPr>
              <a:t>kalijum-dihidrogenfosfat i dinatrijum-tetraborat.</a:t>
            </a:r>
            <a:r>
              <a:rPr lang="sr-Latn-CS" sz="2400" dirty="0">
                <a:solidFill>
                  <a:srgbClr val="003300"/>
                </a:solidFill>
                <a:latin typeface="Tahoma" charset="0"/>
              </a:rPr>
              <a:t>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ChangeArrowheads="1"/>
          </p:cNvSpPr>
          <p:nvPr/>
        </p:nvSpPr>
        <p:spPr bwMode="auto">
          <a:xfrm>
            <a:off x="857250" y="1571625"/>
            <a:ext cx="7183438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Supstance čije su pH-vrednosti određene u odnosu </a:t>
            </a:r>
            <a:endParaRPr lang="sr-Latn-CS" sz="2400">
              <a:solidFill>
                <a:srgbClr val="003366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na </a:t>
            </a:r>
            <a:r>
              <a:rPr lang="sr-Latn-CS" sz="2400">
                <a:solidFill>
                  <a:srgbClr val="003366"/>
                </a:solidFill>
              </a:rPr>
              <a:t>PS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predstavljaju sekundarne standarde </a:t>
            </a:r>
            <a:endParaRPr lang="sr-Latn-CS" sz="2400">
              <a:solidFill>
                <a:srgbClr val="003366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(kalcijum-hidroksid, kalijum-tetraoksalat, </a:t>
            </a:r>
            <a:endParaRPr lang="sr-Latn-CS" sz="2400">
              <a:solidFill>
                <a:srgbClr val="003366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azotne baze tipa BH</a:t>
            </a:r>
            <a:r>
              <a:rPr lang="sr-Latn-CS" sz="2400" baseline="30000">
                <a:solidFill>
                  <a:srgbClr val="003366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, zwitter</a:t>
            </a:r>
            <a:r>
              <a:rPr lang="sr-Latn-CS" sz="2400">
                <a:solidFill>
                  <a:srgbClr val="003366"/>
                </a:solidFill>
              </a:rPr>
              <a:t>-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jonski puferi).</a:t>
            </a:r>
            <a:r>
              <a:rPr lang="sr-Latn-CS" sz="2400">
                <a:solidFill>
                  <a:srgbClr val="003366"/>
                </a:solidFill>
              </a:rPr>
              <a:t> </a:t>
            </a:r>
          </a:p>
        </p:txBody>
      </p:sp>
      <p:sp>
        <p:nvSpPr>
          <p:cNvPr id="63491" name="Rectangle 5"/>
          <p:cNvSpPr>
            <a:spLocks noChangeArrowheads="1"/>
          </p:cNvSpPr>
          <p:nvPr/>
        </p:nvSpPr>
        <p:spPr bwMode="auto">
          <a:xfrm>
            <a:off x="1571625" y="4214813"/>
            <a:ext cx="4940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G</a:t>
            </a:r>
            <a:r>
              <a:rPr lang="sr-Latn-CS" sz="2400">
                <a:cs typeface="Times New Roman" pitchFamily="18" charset="0"/>
              </a:rPr>
              <a:t>ornja granica nesigurnosti </a:t>
            </a:r>
            <a:r>
              <a:rPr lang="sr-Latn-CS" sz="2400"/>
              <a:t>=</a:t>
            </a:r>
            <a:r>
              <a:rPr lang="sr-Latn-CS" sz="2400">
                <a:cs typeface="Times New Roman" pitchFamily="18" charset="0"/>
              </a:rPr>
              <a:t> 0,01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(za 95%-tni interval pouzdanosti)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5"/>
          <p:cNvSpPr>
            <a:spLocks noChangeArrowheads="1"/>
          </p:cNvSpPr>
          <p:nvPr/>
        </p:nvSpPr>
        <p:spPr bwMode="auto">
          <a:xfrm>
            <a:off x="539750" y="1557338"/>
            <a:ext cx="825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IUPAC (2002.g.) uvedena je skala kiselosti koja predstavlja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kompromisno rešenje između teorijskih i praktičnih zahteva</a:t>
            </a:r>
            <a:r>
              <a:rPr lang="sr-Latn-CS" sz="900"/>
              <a:t> </a:t>
            </a:r>
            <a:endParaRPr lang="sr-Latn-CS"/>
          </a:p>
        </p:txBody>
      </p:sp>
      <p:sp>
        <p:nvSpPr>
          <p:cNvPr id="64515" name="Rectangle 6"/>
          <p:cNvSpPr>
            <a:spLocks noChangeArrowheads="1"/>
          </p:cNvSpPr>
          <p:nvPr/>
        </p:nvSpPr>
        <p:spPr bwMode="auto">
          <a:xfrm>
            <a:off x="755650" y="3284538"/>
            <a:ext cx="6983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990000"/>
                </a:solidFill>
                <a:cs typeface="Times New Roman" pitchFamily="18" charset="0"/>
              </a:rPr>
              <a:t>Praktična pH-merenja izvode se pomoću elementa</a:t>
            </a:r>
            <a:endParaRPr lang="sr-Latn-CS" sz="2400">
              <a:solidFill>
                <a:srgbClr val="990000"/>
              </a:solidFill>
            </a:endParaRPr>
          </a:p>
        </p:txBody>
      </p:sp>
      <p:sp>
        <p:nvSpPr>
          <p:cNvPr id="64516" name="Rectangle 7"/>
          <p:cNvSpPr>
            <a:spLocks noChangeArrowheads="1"/>
          </p:cNvSpPr>
          <p:nvPr/>
        </p:nvSpPr>
        <p:spPr bwMode="auto">
          <a:xfrm>
            <a:off x="395288" y="4581525"/>
            <a:ext cx="8283575" cy="71120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/>
            <a:r>
              <a:rPr lang="sr-Latn-CS" sz="2000">
                <a:cs typeface="Times New Roman" pitchFamily="18" charset="0"/>
              </a:rPr>
              <a:t>Staklena  │  Rastvor KCl   │   Rastvor pH(S) │  Referentna	</a:t>
            </a:r>
            <a:r>
              <a:rPr lang="sr-Latn-CS" sz="2000"/>
              <a:t> (</a:t>
            </a:r>
            <a:r>
              <a:rPr lang="sr-Latn-CS" sz="2000">
                <a:cs typeface="Times New Roman" pitchFamily="18" charset="0"/>
              </a:rPr>
              <a:t>El</a:t>
            </a:r>
            <a:r>
              <a:rPr lang="sr-Latn-CS" sz="2000"/>
              <a:t>.</a:t>
            </a:r>
            <a:r>
              <a:rPr lang="sr-Latn-CS" sz="2000">
                <a:cs typeface="Times New Roman" pitchFamily="18" charset="0"/>
              </a:rPr>
              <a:t> V</a:t>
            </a:r>
            <a:r>
              <a:rPr lang="sr-Latn-CS" sz="2000"/>
              <a:t>)</a:t>
            </a:r>
          </a:p>
          <a:p>
            <a:pPr indent="449263" algn="just" eaLnBrk="0" hangingPunct="0"/>
            <a:r>
              <a:rPr lang="sr-Latn-CS" sz="2000">
                <a:cs typeface="Times New Roman" pitchFamily="18" charset="0"/>
              </a:rPr>
              <a:t>elektroda │ zasićeni         │  ili pH(X)           │ elektroda</a:t>
            </a:r>
            <a:endParaRPr lang="sr-Latn-CS" sz="20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2303463" y="1019175"/>
          <a:ext cx="5419725" cy="865188"/>
        </p:xfrm>
        <a:graphic>
          <a:graphicData uri="http://schemas.openxmlformats.org/presentationml/2006/ole">
            <p:oleObj spid="_x0000_s35842" name="Equation" r:id="rId3" imgW="2463480" imgH="393480" progId="Equation.3">
              <p:embed/>
            </p:oleObj>
          </a:graphicData>
        </a:graphic>
      </p:graphicFrame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1023938" y="1285875"/>
            <a:ext cx="471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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179388" y="2565400"/>
            <a:ext cx="8745537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Standardni potencijal elementa zavisi od mnogo faktora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i vremenski se menja 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003366"/>
                </a:solidFill>
                <a:sym typeface="Wingdings 3" pitchFamily="18" charset="2"/>
              </a:rPr>
              <a:t> 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treb</a:t>
            </a:r>
            <a:r>
              <a:rPr lang="sr-Latn-CS" sz="2400">
                <a:solidFill>
                  <a:srgbClr val="003366"/>
                </a:solidFill>
              </a:rPr>
              <a:t>a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ga češće proveravati 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</a:rPr>
              <a:t>N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epraktično</a:t>
            </a:r>
            <a:r>
              <a:rPr lang="sr-Latn-CS" sz="2400">
                <a:solidFill>
                  <a:srgbClr val="003366"/>
                </a:solidFill>
              </a:rPr>
              <a:t> </a:t>
            </a:r>
            <a:r>
              <a:rPr lang="sr-Latn-CS" sz="2400">
                <a:solidFill>
                  <a:srgbClr val="003366"/>
                </a:solidFill>
                <a:sym typeface="Wingdings 3" pitchFamily="18" charset="2"/>
              </a:rPr>
              <a:t> 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uveden jednostavniji postupak </a:t>
            </a:r>
            <a:r>
              <a:rPr lang="sr-Latn-CS" sz="2400">
                <a:solidFill>
                  <a:srgbClr val="003366"/>
                </a:solidFill>
              </a:rPr>
              <a:t>(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ne zahteva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poznavanje standardnog potencijala</a:t>
            </a:r>
            <a:r>
              <a:rPr lang="sr-Latn-CS" sz="2400">
                <a:solidFill>
                  <a:srgbClr val="003366"/>
                </a:solidFill>
              </a:rPr>
              <a:t>):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pH-metar</a:t>
            </a:r>
            <a:r>
              <a:rPr lang="sr-Latn-CS" sz="2400">
                <a:solidFill>
                  <a:srgbClr val="003366"/>
                </a:solidFill>
              </a:rPr>
              <a:t> se</a:t>
            </a: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kalibriše u odnosu na odgovarajući standardni pufer poznate 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pH(S)-vrednosti</a:t>
            </a:r>
            <a:r>
              <a:rPr lang="sr-Latn-CS" sz="2400">
                <a:solidFill>
                  <a:srgbClr val="003366"/>
                </a:solidFill>
              </a:rPr>
              <a:t>; 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zamenom standardnog rastvora „nepoznatim“ 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meri se njegova EMS (ε</a:t>
            </a:r>
            <a:r>
              <a:rPr lang="sr-Latn-CS" sz="2400" baseline="-30000">
                <a:solidFill>
                  <a:srgbClr val="003366"/>
                </a:solidFill>
                <a:cs typeface="Times New Roman" pitchFamily="18" charset="0"/>
              </a:rPr>
              <a:t>X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). 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0" y="260350"/>
            <a:ext cx="88487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Za širi opseg pH-merenja</a:t>
            </a:r>
            <a:r>
              <a:rPr lang="sr-Latn-CS" sz="2400"/>
              <a:t>: </a:t>
            </a:r>
            <a:r>
              <a:rPr lang="sr-Latn-CS" sz="2400">
                <a:cs typeface="Times New Roman" pitchFamily="18" charset="0"/>
              </a:rPr>
              <a:t>kalibracija sa dva standardna pufera,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čije su pH-vrednosti neposredno ispod i iznad pH(X).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Merena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u nepoznatom rastvoru se transformiše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direktno u pH-mereno. </a:t>
            </a:r>
            <a:endParaRPr lang="sr-Latn-CS" sz="2400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971550" y="1916113"/>
          <a:ext cx="6873875" cy="1036637"/>
        </p:xfrm>
        <a:graphic>
          <a:graphicData uri="http://schemas.openxmlformats.org/presentationml/2006/ole">
            <p:oleObj spid="_x0000_s36866" name="Equation" r:id="rId3" imgW="3098800" imgH="469900" progId="Equation.3">
              <p:embed/>
            </p:oleObj>
          </a:graphicData>
        </a:graphic>
      </p:graphicFrame>
      <p:sp>
        <p:nvSpPr>
          <p:cNvPr id="36868" name="Rectangle 6"/>
          <p:cNvSpPr>
            <a:spLocks noChangeArrowheads="1"/>
          </p:cNvSpPr>
          <p:nvPr/>
        </p:nvSpPr>
        <p:spPr bwMode="auto">
          <a:xfrm>
            <a:off x="1042988" y="3213100"/>
            <a:ext cx="6956425" cy="11874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Uobičajeni standardi za pH-merenj</a:t>
            </a:r>
            <a:r>
              <a:rPr lang="en-US" sz="24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su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0,05 M kalijum-hidrogenftalat (pH = 4,01; 25°C)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i 0,01 M natrijum-borat (boraks, pH = 9,18; 25°C).</a:t>
            </a:r>
            <a:r>
              <a:rPr lang="sr-Latn-CS" sz="2400"/>
              <a:t> </a:t>
            </a:r>
          </a:p>
        </p:txBody>
      </p:sp>
      <p:sp>
        <p:nvSpPr>
          <p:cNvPr id="36869" name="Rectangle 7"/>
          <p:cNvSpPr>
            <a:spLocks noChangeArrowheads="1"/>
          </p:cNvSpPr>
          <p:nvPr/>
        </p:nvSpPr>
        <p:spPr bwMode="auto">
          <a:xfrm>
            <a:off x="395288" y="4797425"/>
            <a:ext cx="8207375" cy="1187450"/>
          </a:xfrm>
          <a:prstGeom prst="rect">
            <a:avLst/>
          </a:prstGeom>
          <a:solidFill>
            <a:srgbClr val="EDE2B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/>
            <a:r>
              <a:rPr lang="sr-Latn-CS" sz="2400">
                <a:cs typeface="Times New Roman" pitchFamily="18" charset="0"/>
              </a:rPr>
              <a:t>Za merenje van pH-oblasti 3 – 11</a:t>
            </a:r>
            <a:r>
              <a:rPr lang="sr-Latn-CS" sz="2400"/>
              <a:t>:</a:t>
            </a:r>
          </a:p>
          <a:p>
            <a:pPr indent="449263" algn="just"/>
            <a:r>
              <a:rPr lang="sr-Latn-CS" sz="2400">
                <a:cs typeface="Times New Roman" pitchFamily="18" charset="0"/>
              </a:rPr>
              <a:t>0,05 M kalijum-tetraoksalat (pH = 1,68; 25°C) </a:t>
            </a:r>
            <a:endParaRPr lang="sr-Latn-CS" sz="2400"/>
          </a:p>
          <a:p>
            <a:pPr indent="449263" algn="just"/>
            <a:r>
              <a:rPr lang="sr-Latn-CS" sz="2400">
                <a:cs typeface="Times New Roman" pitchFamily="18" charset="0"/>
              </a:rPr>
              <a:t>i zasićeni rastvor kalcijum-hidroksida (pH = 12,45; 25°C)</a:t>
            </a:r>
            <a:endParaRPr lang="sr-Latn-CS" sz="24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ChangeArrowheads="1"/>
          </p:cNvSpPr>
          <p:nvPr/>
        </p:nvSpPr>
        <p:spPr bwMode="auto">
          <a:xfrm>
            <a:off x="539750" y="1177915"/>
            <a:ext cx="835342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Upoređivanjem pH-vrednosti praktične skale kiselosti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i pH-vrednosti </a:t>
            </a:r>
            <a:r>
              <a:rPr lang="sr-Latn-CS" sz="2400" dirty="0" smtClean="0">
                <a:solidFill>
                  <a:srgbClr val="003366"/>
                </a:solidFill>
                <a:cs typeface="Times New Roman" pitchFamily="18" charset="0"/>
              </a:rPr>
              <a:t>dobi</a:t>
            </a:r>
            <a:r>
              <a:rPr lang="en-US" sz="2400" dirty="0" smtClean="0">
                <a:solidFill>
                  <a:srgbClr val="003366"/>
                </a:solidFill>
                <a:cs typeface="Times New Roman" pitchFamily="18" charset="0"/>
              </a:rPr>
              <a:t>j</a:t>
            </a:r>
            <a:r>
              <a:rPr lang="sr-Latn-CS" sz="2400" dirty="0" smtClean="0">
                <a:solidFill>
                  <a:srgbClr val="003366"/>
                </a:solidFill>
                <a:cs typeface="Times New Roman" pitchFamily="18" charset="0"/>
              </a:rPr>
              <a:t>enih </a:t>
            </a:r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u elementima 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bez difuzionog potencijala utvrđeno je da u pH-intervalu 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od 2,5 do 11,5 postoji razlika do oko 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0,03 pH-jedinice. Pod „normalnim“ uslovima prihvaćena 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greška „praktičnog“ merenja je: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	pH(X) = -log</a:t>
            </a:r>
            <a:r>
              <a:rPr lang="sr-Latn-CS" sz="2400" i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 dirty="0">
                <a:solidFill>
                  <a:srgbClr val="003366"/>
                </a:solidFill>
                <a:cs typeface="Times New Roman" pitchFamily="18" charset="0"/>
              </a:rPr>
              <a:t>H</a:t>
            </a:r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 ± 0,02</a:t>
            </a:r>
            <a:r>
              <a:rPr lang="sr-Latn-CS" sz="2400" dirty="0">
                <a:cs typeface="Times New Roman" pitchFamily="18" charset="0"/>
              </a:rPr>
              <a:t>						</a:t>
            </a:r>
            <a:endParaRPr lang="sr-Latn-CS" sz="2400" dirty="0"/>
          </a:p>
          <a:p>
            <a:pPr indent="449263" eaLnBrk="0" hangingPunct="0"/>
            <a:endParaRPr lang="sr-Latn-CS" sz="2400" dirty="0"/>
          </a:p>
        </p:txBody>
      </p:sp>
      <p:sp>
        <p:nvSpPr>
          <p:cNvPr id="65539" name="Rectangle 5"/>
          <p:cNvSpPr>
            <a:spLocks noChangeArrowheads="1"/>
          </p:cNvSpPr>
          <p:nvPr/>
        </p:nvSpPr>
        <p:spPr bwMode="auto">
          <a:xfrm>
            <a:off x="1547813" y="4724400"/>
            <a:ext cx="55927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pri većim jonskim silama postoje razlike </a:t>
            </a:r>
            <a:endParaRPr lang="sr-Latn-CS" sz="2400">
              <a:solidFill>
                <a:srgbClr val="003366"/>
              </a:solidFill>
            </a:endParaRPr>
          </a:p>
          <a:p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izražene kroz pH = -log </a:t>
            </a:r>
            <a:r>
              <a:rPr lang="sr-Latn-CS" sz="2400" i="1">
                <a:solidFill>
                  <a:srgbClr val="003366"/>
                </a:solidFill>
                <a:cs typeface="Times New Roman" pitchFamily="18" charset="0"/>
              </a:rPr>
              <a:t>c</a:t>
            </a:r>
            <a:r>
              <a:rPr lang="sr-Latn-CS" sz="2400" baseline="-30000">
                <a:solidFill>
                  <a:srgbClr val="003366"/>
                </a:solidFill>
                <a:cs typeface="Times New Roman" pitchFamily="18" charset="0"/>
              </a:rPr>
              <a:t>H</a:t>
            </a:r>
            <a:r>
              <a:rPr lang="sr-Latn-CS" sz="2400" i="1">
                <a:solidFill>
                  <a:srgbClr val="003366"/>
                </a:solidFill>
                <a:cs typeface="Times New Roman" pitchFamily="18" charset="0"/>
              </a:rPr>
              <a:t>y</a:t>
            </a:r>
            <a:r>
              <a:rPr lang="sr-Latn-CS" sz="2400" baseline="-30000">
                <a:solidFill>
                  <a:srgbClr val="003366"/>
                </a:solidFill>
                <a:cs typeface="Times New Roman" pitchFamily="18" charset="0"/>
              </a:rPr>
              <a:t>?</a:t>
            </a:r>
            <a:r>
              <a:rPr lang="sr-Latn-CS" sz="900">
                <a:solidFill>
                  <a:srgbClr val="003366"/>
                </a:solidFill>
              </a:rPr>
              <a:t> </a:t>
            </a:r>
            <a:endParaRPr lang="sr-Latn-CS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ChangeArrowheads="1"/>
          </p:cNvSpPr>
          <p:nvPr/>
        </p:nvSpPr>
        <p:spPr bwMode="auto">
          <a:xfrm>
            <a:off x="611188" y="765175"/>
            <a:ext cx="7921625" cy="522287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000">
                <a:cs typeface="Times New Roman" pitchFamily="18" charset="0"/>
              </a:rPr>
              <a:t>U praksi</a:t>
            </a:r>
            <a:r>
              <a:rPr lang="sr-Latn-CS" sz="2000"/>
              <a:t>:</a:t>
            </a:r>
            <a:r>
              <a:rPr lang="sr-Latn-CS" sz="2000">
                <a:cs typeface="Times New Roman" pitchFamily="18" charset="0"/>
              </a:rPr>
              <a:t> drugi postupci za preračunavanje merenih pH-vrednosti </a:t>
            </a:r>
            <a:endParaRPr lang="sr-Latn-CS" sz="2000"/>
          </a:p>
          <a:p>
            <a:pPr algn="just"/>
            <a:r>
              <a:rPr lang="sr-Latn-CS" sz="2000">
                <a:cs typeface="Times New Roman" pitchFamily="18" charset="0"/>
              </a:rPr>
              <a:t>u koncentraciju vodoničnih jona </a:t>
            </a:r>
            <a:endParaRPr lang="sr-Latn-CS" sz="2000"/>
          </a:p>
          <a:p>
            <a:pPr algn="just"/>
            <a:r>
              <a:rPr lang="sr-Latn-CS" sz="2000"/>
              <a:t>Npr. </a:t>
            </a:r>
            <a:r>
              <a:rPr lang="sr-Latn-CS" sz="2000">
                <a:cs typeface="Times New Roman" pitchFamily="18" charset="0"/>
              </a:rPr>
              <a:t>Irwingov postupak</a:t>
            </a:r>
            <a:r>
              <a:rPr lang="sr-Latn-CS" sz="2000"/>
              <a:t>:</a:t>
            </a:r>
            <a:r>
              <a:rPr lang="sr-Latn-CS" sz="2000">
                <a:cs typeface="Times New Roman" pitchFamily="18" charset="0"/>
              </a:rPr>
              <a:t> </a:t>
            </a:r>
            <a:endParaRPr lang="sr-Latn-CS" sz="2000"/>
          </a:p>
          <a:p>
            <a:pPr algn="just"/>
            <a:r>
              <a:rPr lang="sr-Latn-CS" sz="2000"/>
              <a:t>- </a:t>
            </a:r>
            <a:r>
              <a:rPr lang="sr-Latn-CS" sz="2000">
                <a:cs typeface="Times New Roman" pitchFamily="18" charset="0"/>
              </a:rPr>
              <a:t>pH-metrijski se titruje razblaženi standardni rastvor jake kiseline</a:t>
            </a:r>
            <a:endParaRPr lang="sr-Latn-CS" sz="2000"/>
          </a:p>
          <a:p>
            <a:pPr algn="just"/>
            <a:r>
              <a:rPr lang="sr-Latn-CS" sz="2000">
                <a:cs typeface="Times New Roman" pitchFamily="18" charset="0"/>
              </a:rPr>
              <a:t>rastvorom jake baze u odgovarajućoj jonskoj sredini</a:t>
            </a:r>
            <a:endParaRPr lang="sr-Latn-CS" sz="2000"/>
          </a:p>
          <a:p>
            <a:pPr algn="just"/>
            <a:r>
              <a:rPr lang="sr-Latn-CS" sz="2000">
                <a:cs typeface="Times New Roman" pitchFamily="18" charset="0"/>
              </a:rPr>
              <a:t> </a:t>
            </a:r>
            <a:r>
              <a:rPr lang="sr-Latn-CS" sz="2000"/>
              <a:t>-</a:t>
            </a:r>
            <a:r>
              <a:rPr lang="sr-Latn-CS" sz="2000">
                <a:cs typeface="Times New Roman" pitchFamily="18" charset="0"/>
              </a:rPr>
              <a:t>pH-metar prethodno standardiz</a:t>
            </a:r>
            <a:r>
              <a:rPr lang="sr-Latn-CS" sz="2000"/>
              <a:t>ovan </a:t>
            </a:r>
            <a:r>
              <a:rPr lang="sr-Latn-CS" sz="2000">
                <a:cs typeface="Times New Roman" pitchFamily="18" charset="0"/>
              </a:rPr>
              <a:t>(pH(S))</a:t>
            </a:r>
            <a:endParaRPr lang="sr-Latn-CS" sz="2000"/>
          </a:p>
          <a:p>
            <a:pPr algn="just">
              <a:buFontTx/>
              <a:buChar char="-"/>
            </a:pPr>
            <a:r>
              <a:rPr lang="sr-Latn-CS" sz="2000">
                <a:cs typeface="Times New Roman" pitchFamily="18" charset="0"/>
              </a:rPr>
              <a:t>Za svaku titracionu tačku izračunava </a:t>
            </a:r>
            <a:r>
              <a:rPr lang="sr-Latn-CS" sz="2000"/>
              <a:t>se </a:t>
            </a:r>
            <a:r>
              <a:rPr lang="sr-Latn-CS" sz="2000">
                <a:cs typeface="Times New Roman" pitchFamily="18" charset="0"/>
              </a:rPr>
              <a:t>p</a:t>
            </a:r>
            <a:r>
              <a:rPr lang="sr-Latn-CS" sz="2000" i="1">
                <a:cs typeface="Times New Roman" pitchFamily="18" charset="0"/>
              </a:rPr>
              <a:t>c</a:t>
            </a:r>
            <a:r>
              <a:rPr lang="sr-Latn-CS" sz="2000" baseline="-30000">
                <a:cs typeface="Times New Roman" pitchFamily="18" charset="0"/>
              </a:rPr>
              <a:t>H</a:t>
            </a:r>
            <a:r>
              <a:rPr lang="sr-Latn-CS" sz="2000">
                <a:cs typeface="Times New Roman" pitchFamily="18" charset="0"/>
              </a:rPr>
              <a:t>  iz poznate koncentracije kiseline (p</a:t>
            </a:r>
            <a:r>
              <a:rPr lang="sr-Latn-CS" sz="2000" i="1">
                <a:cs typeface="Times New Roman" pitchFamily="18" charset="0"/>
              </a:rPr>
              <a:t>c</a:t>
            </a:r>
            <a:r>
              <a:rPr lang="sr-Latn-CS" sz="2000" baseline="-30000">
                <a:cs typeface="Times New Roman" pitchFamily="18" charset="0"/>
              </a:rPr>
              <a:t>H</a:t>
            </a:r>
            <a:r>
              <a:rPr lang="sr-Latn-CS" sz="2000">
                <a:cs typeface="Times New Roman" pitchFamily="18" charset="0"/>
              </a:rPr>
              <a:t> = -log[H</a:t>
            </a:r>
            <a:r>
              <a:rPr lang="sr-Latn-CS" sz="2000" baseline="30000">
                <a:cs typeface="Times New Roman" pitchFamily="18" charset="0"/>
              </a:rPr>
              <a:t>+</a:t>
            </a:r>
            <a:r>
              <a:rPr lang="sr-Latn-CS" sz="2000">
                <a:cs typeface="Times New Roman" pitchFamily="18" charset="0"/>
              </a:rPr>
              <a:t>] = -log[HCl]) </a:t>
            </a:r>
            <a:endParaRPr lang="sr-Latn-CS" sz="2000"/>
          </a:p>
          <a:p>
            <a:pPr algn="just"/>
            <a:r>
              <a:rPr lang="sr-Latn-CS" sz="2000">
                <a:cs typeface="Times New Roman" pitchFamily="18" charset="0"/>
              </a:rPr>
              <a:t>i očitava merena pH-vrednost (pH</a:t>
            </a:r>
            <a:r>
              <a:rPr lang="sr-Latn-CS" sz="2000" baseline="-30000">
                <a:cs typeface="Times New Roman" pitchFamily="18" charset="0"/>
              </a:rPr>
              <a:t>m</a:t>
            </a:r>
            <a:r>
              <a:rPr lang="sr-Latn-CS" sz="2000">
                <a:cs typeface="Times New Roman" pitchFamily="18" charset="0"/>
              </a:rPr>
              <a:t>). </a:t>
            </a:r>
            <a:endParaRPr lang="sr-Latn-CS" sz="2000"/>
          </a:p>
          <a:p>
            <a:pPr algn="just"/>
            <a:r>
              <a:rPr lang="sr-Latn-CS" sz="2000">
                <a:cs typeface="Times New Roman" pitchFamily="18" charset="0"/>
              </a:rPr>
              <a:t>Razlika u jonskoj sili između pufera i ispitivanog rastvora </a:t>
            </a:r>
            <a:endParaRPr lang="sr-Latn-CS" sz="2000"/>
          </a:p>
          <a:p>
            <a:pPr algn="just"/>
            <a:r>
              <a:rPr lang="sr-Latn-CS" sz="200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000">
                <a:sym typeface="Wingdings 3" pitchFamily="18" charset="2"/>
              </a:rPr>
              <a:t> </a:t>
            </a:r>
            <a:r>
              <a:rPr lang="sr-Latn-CS" sz="2000">
                <a:cs typeface="Times New Roman" pitchFamily="18" charset="0"/>
              </a:rPr>
              <a:t>očitano pH</a:t>
            </a:r>
            <a:r>
              <a:rPr lang="sr-Latn-CS" sz="2000" baseline="-30000">
                <a:cs typeface="Times New Roman" pitchFamily="18" charset="0"/>
              </a:rPr>
              <a:t>m</a:t>
            </a:r>
            <a:r>
              <a:rPr lang="sr-Latn-CS" sz="2000">
                <a:cs typeface="Times New Roman" pitchFamily="18" charset="0"/>
              </a:rPr>
              <a:t> :</a:t>
            </a:r>
            <a:endParaRPr lang="sr-Latn-CS" sz="2000"/>
          </a:p>
          <a:p>
            <a:pPr algn="just" eaLnBrk="0" hangingPunct="0"/>
            <a:r>
              <a:rPr lang="sr-Latn-CS" sz="2000">
                <a:cs typeface="Times New Roman" pitchFamily="18" charset="0"/>
              </a:rPr>
              <a:t>	</a:t>
            </a:r>
            <a:endParaRPr lang="sr-Latn-CS" sz="2000"/>
          </a:p>
          <a:p>
            <a:pPr algn="just" eaLnBrk="0" hangingPunct="0"/>
            <a:r>
              <a:rPr lang="sr-Latn-CS" sz="2000"/>
              <a:t>	</a:t>
            </a:r>
            <a:r>
              <a:rPr lang="sr-Latn-CS" sz="2000">
                <a:cs typeface="Times New Roman" pitchFamily="18" charset="0"/>
              </a:rPr>
              <a:t>pH</a:t>
            </a:r>
            <a:r>
              <a:rPr lang="sr-Latn-CS" sz="2000" baseline="-30000">
                <a:cs typeface="Times New Roman" pitchFamily="18" charset="0"/>
              </a:rPr>
              <a:t>m</a:t>
            </a:r>
            <a:r>
              <a:rPr lang="sr-Latn-CS" sz="2000">
                <a:cs typeface="Times New Roman" pitchFamily="18" charset="0"/>
              </a:rPr>
              <a:t> = pH(S) – Δ</a:t>
            </a:r>
            <a:r>
              <a:rPr lang="sr-Latn-CS" sz="2000" i="1">
                <a:cs typeface="Times New Roman" pitchFamily="18" charset="0"/>
              </a:rPr>
              <a:t>E</a:t>
            </a:r>
            <a:r>
              <a:rPr lang="sr-Latn-CS" sz="2000" baseline="-30000">
                <a:cs typeface="Times New Roman" pitchFamily="18" charset="0"/>
              </a:rPr>
              <a:t>d</a:t>
            </a:r>
            <a:r>
              <a:rPr lang="sr-Latn-CS" sz="2000">
                <a:cs typeface="Times New Roman" pitchFamily="18" charset="0"/>
              </a:rPr>
              <a:t> = p</a:t>
            </a:r>
            <a:r>
              <a:rPr lang="sr-Latn-CS" sz="2000" i="1">
                <a:cs typeface="Times New Roman" pitchFamily="18" charset="0"/>
              </a:rPr>
              <a:t>c</a:t>
            </a:r>
            <a:r>
              <a:rPr lang="sr-Latn-CS" sz="2000" baseline="-30000">
                <a:cs typeface="Times New Roman" pitchFamily="18" charset="0"/>
              </a:rPr>
              <a:t>H</a:t>
            </a:r>
            <a:r>
              <a:rPr lang="sr-Latn-CS" sz="2000">
                <a:cs typeface="Times New Roman" pitchFamily="18" charset="0"/>
              </a:rPr>
              <a:t> + log</a:t>
            </a:r>
            <a:r>
              <a:rPr lang="sr-Latn-CS" sz="2000" i="1">
                <a:cs typeface="Times New Roman" pitchFamily="18" charset="0"/>
              </a:rPr>
              <a:t>y</a:t>
            </a:r>
            <a:r>
              <a:rPr lang="sr-Latn-CS" sz="2000">
                <a:cs typeface="Times New Roman" pitchFamily="18" charset="0"/>
              </a:rPr>
              <a:t> – ΔE</a:t>
            </a:r>
            <a:r>
              <a:rPr lang="sr-Latn-CS" sz="2000" baseline="-30000">
                <a:cs typeface="Times New Roman" pitchFamily="18" charset="0"/>
              </a:rPr>
              <a:t>d</a:t>
            </a:r>
            <a:r>
              <a:rPr lang="sr-Latn-CS" sz="2000">
                <a:cs typeface="Times New Roman" pitchFamily="18" charset="0"/>
              </a:rPr>
              <a:t> = p</a:t>
            </a:r>
            <a:r>
              <a:rPr lang="sr-Latn-CS" sz="2000" i="1">
                <a:cs typeface="Times New Roman" pitchFamily="18" charset="0"/>
              </a:rPr>
              <a:t>c</a:t>
            </a:r>
            <a:r>
              <a:rPr lang="sr-Latn-CS" sz="2000" baseline="-30000">
                <a:cs typeface="Times New Roman" pitchFamily="18" charset="0"/>
              </a:rPr>
              <a:t>H</a:t>
            </a:r>
            <a:r>
              <a:rPr lang="sr-Latn-CS" sz="2000">
                <a:cs typeface="Times New Roman" pitchFamily="18" charset="0"/>
              </a:rPr>
              <a:t> + A				</a:t>
            </a:r>
            <a:endParaRPr lang="sr-Latn-CS" sz="2000"/>
          </a:p>
          <a:p>
            <a:pPr algn="just" eaLnBrk="0" hangingPunct="0"/>
            <a:r>
              <a:rPr lang="sr-Latn-CS" sz="2000">
                <a:cs typeface="Times New Roman" pitchFamily="18" charset="0"/>
              </a:rPr>
              <a:t>gde je A korekcioni faktor. </a:t>
            </a:r>
            <a:endParaRPr lang="en-US" sz="2000">
              <a:cs typeface="Times New Roman" pitchFamily="18" charset="0"/>
            </a:endParaRPr>
          </a:p>
          <a:p>
            <a:pPr algn="just" eaLnBrk="0" hangingPunct="0"/>
            <a:endParaRPr lang="en-US" sz="2000">
              <a:cs typeface="Times New Roman" pitchFamily="18" charset="0"/>
            </a:endParaRPr>
          </a:p>
          <a:p>
            <a:pPr algn="just" eaLnBrk="0" hangingPunct="0"/>
            <a:r>
              <a:rPr lang="sr-Latn-CS" sz="1600">
                <a:solidFill>
                  <a:srgbClr val="000000"/>
                </a:solidFill>
                <a:cs typeface="Times New Roman" pitchFamily="18" charset="0"/>
              </a:rPr>
              <a:t>(H.M. Irving, M.G. Miles and L.D. Pettit, </a:t>
            </a:r>
            <a:r>
              <a:rPr lang="sr-Latn-CS" sz="1600" i="1">
                <a:solidFill>
                  <a:srgbClr val="000000"/>
                </a:solidFill>
                <a:cs typeface="Times New Roman" pitchFamily="18" charset="0"/>
              </a:rPr>
              <a:t>Anal. Chim. Acta</a:t>
            </a:r>
            <a:r>
              <a:rPr lang="sr-Latn-CS" sz="1600">
                <a:solidFill>
                  <a:srgbClr val="000000"/>
                </a:solidFill>
                <a:cs typeface="Times New Roman" pitchFamily="18" charset="0"/>
              </a:rPr>
              <a:t>, </a:t>
            </a:r>
            <a:r>
              <a:rPr lang="sr-Latn-CS" sz="1600" b="1">
                <a:solidFill>
                  <a:srgbClr val="000000"/>
                </a:solidFill>
                <a:cs typeface="Times New Roman" pitchFamily="18" charset="0"/>
              </a:rPr>
              <a:t>38</a:t>
            </a:r>
            <a:r>
              <a:rPr lang="sr-Latn-CS" sz="1600">
                <a:solidFill>
                  <a:srgbClr val="000000"/>
                </a:solidFill>
                <a:cs typeface="Times New Roman" pitchFamily="18" charset="0"/>
              </a:rPr>
              <a:t> (1967) 475-488)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 smtClean="0">
                <a:solidFill>
                  <a:srgbClr val="003366"/>
                </a:solidFill>
              </a:rPr>
              <a:t>Skale kiselosti za nevodene rastvore </a:t>
            </a:r>
          </a:p>
        </p:txBody>
      </p:sp>
      <p:sp>
        <p:nvSpPr>
          <p:cNvPr id="67587" name="Rectangle 5"/>
          <p:cNvSpPr>
            <a:spLocks noChangeArrowheads="1"/>
          </p:cNvSpPr>
          <p:nvPr/>
        </p:nvSpPr>
        <p:spPr bwMode="auto">
          <a:xfrm>
            <a:off x="684213" y="1773238"/>
            <a:ext cx="7950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E</a:t>
            </a:r>
            <a:r>
              <a:rPr lang="sr-Latn-CS" sz="2400">
                <a:cs typeface="Times New Roman" pitchFamily="18" charset="0"/>
              </a:rPr>
              <a:t>lektrolitička ćelija sa difuzionim potencijalom (pH-metar)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koja se kalibriše za vodene rastvore ne može se koristiti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za merenje u nevodenim ili mešovitim rastvorima</a:t>
            </a:r>
            <a:r>
              <a:rPr lang="sr-Latn-CS" sz="2400"/>
              <a:t> </a:t>
            </a:r>
          </a:p>
        </p:txBody>
      </p:sp>
      <p:sp>
        <p:nvSpPr>
          <p:cNvPr id="67588" name="Rectangle 6"/>
          <p:cNvSpPr>
            <a:spLocks noChangeArrowheads="1"/>
          </p:cNvSpPr>
          <p:nvPr/>
        </p:nvSpPr>
        <p:spPr bwMode="auto">
          <a:xfrm>
            <a:off x="755650" y="3789363"/>
            <a:ext cx="7272338" cy="1552575"/>
          </a:xfrm>
          <a:prstGeom prst="rect">
            <a:avLst/>
          </a:prstGeom>
          <a:solidFill>
            <a:srgbClr val="EDE2B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 3" pitchFamily="18" charset="2"/>
              <a:buChar char="["/>
            </a:pPr>
            <a:r>
              <a:rPr lang="sr-Latn-CS" sz="2400">
                <a:cs typeface="Times New Roman" pitchFamily="18" charset="0"/>
              </a:rPr>
              <a:t>relativna skala kiselosti (pH*-skala) zasnovana na </a:t>
            </a:r>
            <a:endParaRPr lang="sr-Latn-CS" sz="2400"/>
          </a:p>
          <a:p>
            <a:pPr>
              <a:buFont typeface="Wingdings 3" pitchFamily="18" charset="2"/>
              <a:buNone/>
            </a:pPr>
            <a:r>
              <a:rPr lang="sr-Latn-CS" sz="2400">
                <a:cs typeface="Times New Roman" pitchFamily="18" charset="0"/>
              </a:rPr>
              <a:t>pH-merenjima u odnosu na standardne pufere u </a:t>
            </a:r>
            <a:endParaRPr lang="sr-Latn-CS" sz="2400"/>
          </a:p>
          <a:p>
            <a:pPr>
              <a:buFont typeface="Wingdings 3" pitchFamily="18" charset="2"/>
              <a:buNone/>
            </a:pPr>
            <a:r>
              <a:rPr lang="sr-Latn-CS" sz="2400">
                <a:cs typeface="Times New Roman" pitchFamily="18" charset="0"/>
              </a:rPr>
              <a:t>odgovarajućoj sredini na način analogan postupk</a:t>
            </a:r>
            <a:r>
              <a:rPr lang="sr-Latn-CS" sz="2400"/>
              <a:t>u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koji se primenjuje za pH-skalu u vodi.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684213" y="852488"/>
            <a:ext cx="7937500" cy="1187450"/>
          </a:xfrm>
          <a:prstGeom prst="rect">
            <a:avLst/>
          </a:prstGeom>
          <a:solidFill>
            <a:srgbClr val="EBD9E6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Merenja u pH*-skali</a:t>
            </a:r>
            <a:r>
              <a:rPr lang="sr-Latn-CS" sz="2400"/>
              <a:t>: </a:t>
            </a:r>
            <a:r>
              <a:rPr lang="sr-Latn-CS" sz="2400">
                <a:cs typeface="Times New Roman" pitchFamily="18" charset="0"/>
              </a:rPr>
              <a:t>konvencionalnih pH-metar kalibrisan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pomoću pogodnih standardnih pufera (pH*(S))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u istom sistemu rastvarača</a:t>
            </a:r>
            <a:endParaRPr lang="sr-Latn-CS" sz="240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2339975" y="2276475"/>
          <a:ext cx="3087688" cy="525463"/>
        </p:xfrm>
        <a:graphic>
          <a:graphicData uri="http://schemas.openxmlformats.org/presentationml/2006/ole">
            <p:oleObj spid="_x0000_s37890" name="Equation" r:id="rId3" imgW="1399502" imgH="237609" progId="Equation.3">
              <p:embed/>
            </p:oleObj>
          </a:graphicData>
        </a:graphic>
      </p:graphicFrame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611188" y="3284538"/>
            <a:ext cx="83248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990099"/>
                </a:solidFill>
              </a:rPr>
              <a:t>A</a:t>
            </a:r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proksimativni postupak</a:t>
            </a:r>
            <a:r>
              <a:rPr lang="sr-Latn-CS" sz="2400">
                <a:solidFill>
                  <a:srgbClr val="990099"/>
                </a:solidFill>
              </a:rPr>
              <a:t>: </a:t>
            </a:r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pH-metar </a:t>
            </a:r>
            <a:r>
              <a:rPr lang="sr-Latn-CS" sz="2400">
                <a:solidFill>
                  <a:srgbClr val="990099"/>
                </a:solidFill>
              </a:rPr>
              <a:t>se </a:t>
            </a:r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standardizuje </a:t>
            </a:r>
            <a:endParaRPr lang="sr-Latn-CS" sz="2400">
              <a:solidFill>
                <a:srgbClr val="990099"/>
              </a:solidFill>
            </a:endParaRPr>
          </a:p>
          <a:p>
            <a:pPr algn="just"/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korišćenjem vodenih rastvora pufera, </a:t>
            </a:r>
            <a:endParaRPr lang="sr-Latn-CS" sz="2400">
              <a:solidFill>
                <a:srgbClr val="990099"/>
              </a:solidFill>
            </a:endParaRPr>
          </a:p>
          <a:p>
            <a:pPr algn="just"/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očitana pH(R)-vrednost u delimično vodenom ili nevodenom </a:t>
            </a:r>
            <a:endParaRPr lang="sr-Latn-CS" sz="2400">
              <a:solidFill>
                <a:srgbClr val="990099"/>
              </a:solidFill>
            </a:endParaRPr>
          </a:p>
          <a:p>
            <a:pPr algn="just"/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rastvoru razlikuje se za neku određenu veličinu, δ, </a:t>
            </a:r>
            <a:endParaRPr lang="sr-Latn-CS" sz="2400">
              <a:solidFill>
                <a:srgbClr val="990099"/>
              </a:solidFill>
            </a:endParaRPr>
          </a:p>
          <a:p>
            <a:pPr algn="just"/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od očitane pH*-vrednosti koja se dobije kada se pH-metar </a:t>
            </a:r>
            <a:endParaRPr lang="sr-Latn-CS" sz="2400">
              <a:solidFill>
                <a:srgbClr val="990099"/>
              </a:solidFill>
            </a:endParaRPr>
          </a:p>
          <a:p>
            <a:pPr algn="just"/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kalibriše korišćenjem odgovarajućeg pH*-standarda. </a:t>
            </a:r>
            <a:endParaRPr lang="sr-Latn-CS" sz="2400">
              <a:solidFill>
                <a:srgbClr val="990099"/>
              </a:solidFill>
            </a:endParaRPr>
          </a:p>
          <a:p>
            <a:pPr algn="just"/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pH* = pH(R) – δ.</a:t>
            </a:r>
            <a:endParaRPr lang="sr-Latn-CS" sz="2400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ChangeArrowheads="1"/>
          </p:cNvSpPr>
          <p:nvPr/>
        </p:nvSpPr>
        <p:spPr bwMode="auto">
          <a:xfrm>
            <a:off x="755650" y="798513"/>
            <a:ext cx="790257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Univerzaln</a:t>
            </a:r>
            <a:r>
              <a:rPr lang="en-US" sz="24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pH-skale za različite sisteme rastvarača</a:t>
            </a:r>
            <a:r>
              <a:rPr lang="sr-Latn-CS" sz="2400"/>
              <a:t>?</a:t>
            </a:r>
            <a:endParaRPr lang="en-US" sz="2400"/>
          </a:p>
          <a:p>
            <a:pPr>
              <a:lnSpc>
                <a:spcPct val="120000"/>
              </a:lnSpc>
            </a:pPr>
            <a:r>
              <a:rPr lang="sr-Latn-CS" sz="2400"/>
              <a:t>G</a:t>
            </a:r>
            <a:r>
              <a:rPr lang="sr-Latn-CS" sz="2400">
                <a:cs typeface="Times New Roman" pitchFamily="18" charset="0"/>
              </a:rPr>
              <a:t>otovo  nemoguće zbog nemogućnosti </a:t>
            </a:r>
            <a:endParaRPr lang="en-US" sz="2400"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da se odredi individualni efekat sredine na vodonični jon. </a:t>
            </a:r>
            <a:endParaRPr lang="sr-Latn-CS" sz="2400"/>
          </a:p>
        </p:txBody>
      </p:sp>
      <p:sp>
        <p:nvSpPr>
          <p:cNvPr id="68611" name="Rectangle 5"/>
          <p:cNvSpPr>
            <a:spLocks noChangeArrowheads="1"/>
          </p:cNvSpPr>
          <p:nvPr/>
        </p:nvSpPr>
        <p:spPr bwMode="auto">
          <a:xfrm>
            <a:off x="1331913" y="3357563"/>
            <a:ext cx="3135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Operaciona pD-skala</a:t>
            </a:r>
            <a:r>
              <a:rPr lang="sr-Latn-CS" sz="2400"/>
              <a:t> </a:t>
            </a:r>
          </a:p>
        </p:txBody>
      </p:sp>
      <p:sp>
        <p:nvSpPr>
          <p:cNvPr id="68612" name="Rectangle 6"/>
          <p:cNvSpPr>
            <a:spLocks noChangeArrowheads="1"/>
          </p:cNvSpPr>
          <p:nvPr/>
        </p:nvSpPr>
        <p:spPr bwMode="auto">
          <a:xfrm>
            <a:off x="2987675" y="4292600"/>
            <a:ext cx="270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pD = pH(R) + 0,40</a:t>
            </a:r>
            <a:r>
              <a:rPr lang="sr-Latn-CS" sz="900"/>
              <a:t> </a:t>
            </a:r>
            <a:endParaRPr lang="sr-Latn-C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9">
      <a:dk1>
        <a:srgbClr val="000000"/>
      </a:dk1>
      <a:lt1>
        <a:srgbClr val="FFFFFF"/>
      </a:lt1>
      <a:dk2>
        <a:srgbClr val="00A29E"/>
      </a:dk2>
      <a:lt2>
        <a:srgbClr val="CBCBCB"/>
      </a:lt2>
      <a:accent1>
        <a:srgbClr val="E5E5FF"/>
      </a:accent1>
      <a:accent2>
        <a:srgbClr val="79CD6B"/>
      </a:accent2>
      <a:accent3>
        <a:srgbClr val="FFFFFF"/>
      </a:accent3>
      <a:accent4>
        <a:srgbClr val="000000"/>
      </a:accent4>
      <a:accent5>
        <a:srgbClr val="F0F0FF"/>
      </a:accent5>
      <a:accent6>
        <a:srgbClr val="6DBA60"/>
      </a:accent6>
      <a:hlink>
        <a:srgbClr val="4477DE"/>
      </a:hlink>
      <a:folHlink>
        <a:srgbClr val="65498F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1851</TotalTime>
  <Words>3066</Words>
  <Application>Microsoft Office PowerPoint</Application>
  <PresentationFormat>On-screen Show (4:3)</PresentationFormat>
  <Paragraphs>514</Paragraphs>
  <Slides>64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64</vt:i4>
      </vt:variant>
    </vt:vector>
  </HeadingPairs>
  <TitlesOfParts>
    <vt:vector size="68" baseType="lpstr">
      <vt:lpstr>Balance</vt:lpstr>
      <vt:lpstr>Equation</vt:lpstr>
      <vt:lpstr>Document</vt:lpstr>
      <vt:lpstr>Microsoft Equation 3.0</vt:lpstr>
      <vt:lpstr>Opšte metode za određivanje i izračunavanje  ravnotežnih konstanti</vt:lpstr>
      <vt:lpstr>Slide 2</vt:lpstr>
      <vt:lpstr>Slide 3</vt:lpstr>
      <vt:lpstr>Slide 4</vt:lpstr>
      <vt:lpstr>Slide 5</vt:lpstr>
      <vt:lpstr>Opšti postupak za obradu  eksperimentalnih podataka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Kiselinsko-bazne ravnoteže</vt:lpstr>
      <vt:lpstr>Slide 27</vt:lpstr>
      <vt:lpstr>Slide 28</vt:lpstr>
      <vt:lpstr>Slide 29</vt:lpstr>
      <vt:lpstr>Slide 30</vt:lpstr>
      <vt:lpstr>Slide 31</vt:lpstr>
      <vt:lpstr>Slide 32</vt:lpstr>
      <vt:lpstr>Uticaj temperature na kiselinske konstante</vt:lpstr>
      <vt:lpstr>Slide 34</vt:lpstr>
      <vt:lpstr>Uticaj rastvarača na kiselinsko-bazne ravnoteže</vt:lpstr>
      <vt:lpstr>Nivelirajući i diferencirajući efekat rastvarača</vt:lpstr>
      <vt:lpstr>Slide 37</vt:lpstr>
      <vt:lpstr>Slide 38</vt:lpstr>
      <vt:lpstr>Slide 39</vt:lpstr>
      <vt:lpstr>Protolitičke ravnoteže i dielektrična konstanta rastvarača</vt:lpstr>
      <vt:lpstr>Metode za određivanje kiselinskih konstanti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Primarna metoda merenja kiselosti 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Skale kiselosti za nevodene rastvore </vt:lpstr>
      <vt:lpstr>Slide 63</vt:lpstr>
      <vt:lpstr>Slide 64</vt:lpstr>
    </vt:vector>
  </TitlesOfParts>
  <Company>Chemistry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korisnik</dc:creator>
  <cp:lastModifiedBy>Dusica</cp:lastModifiedBy>
  <cp:revision>86</cp:revision>
  <dcterms:created xsi:type="dcterms:W3CDTF">2006-11-02T21:45:11Z</dcterms:created>
  <dcterms:modified xsi:type="dcterms:W3CDTF">2014-03-26T13:55:55Z</dcterms:modified>
</cp:coreProperties>
</file>